
<file path=[Content_Types].xml><?xml version="1.0" encoding="utf-8"?>
<Types xmlns="http://schemas.openxmlformats.org/package/2006/content-types">
  <Default Extension="xml" ContentType="application/vnd.openxmlformats-package.core-properties+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s/slide7.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2.xml" ContentType="application/vnd.openxmlformats-officedocument.presentationml.slide+xml"/>
  <Override PartName="/ppt/notesMasters/notesMaster1.xml" ContentType="application/vnd.openxmlformats-officedocument.presentationml.notesMaster+xml"/>
  <Override PartName="/ppt/theme/theme2.xml" ContentType="application/vnd.openxmlformats-officedocument.theme+xml"/>
  <Override PartName="/ppt/slides/slide2.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colors1.xml" ContentType="application/vnd.openxmlformats-officedocument.drawingml.diagramColors+xml"/>
  <Override PartName="/ppt/diagrams/colors2.xml" ContentType="application/vnd.openxmlformats-officedocument.drawingml.diagramColors+xml"/>
  <Override PartName="/ppt/diagrams/quickStyle1.xml" ContentType="application/vnd.openxmlformats-officedocument.drawingml.diagramStyle+xml"/>
  <Override PartName="/ppt/diagrams/quickStyle2.xml" ContentType="application/vnd.openxmlformats-officedocument.drawingml.diagramStyle+xml"/>
  <Override PartName="/ppt/diagrams/layout1.xml" ContentType="application/vnd.openxmlformats-officedocument.drawingml.diagramLayout+xml"/>
  <Override PartName="/ppt/diagrams/layout2.xml" ContentType="application/vnd.openxmlformats-officedocument.drawingml.diagramLayout+xml"/>
  <Override PartName="/ppt/slides/slide14.xml" ContentType="application/vnd.openxmlformats-officedocument.presentationml.slide+xml"/>
  <Override PartName="/ppt/changesInfos/changesInfo1.xml" ContentType="application/vnd.ms-powerpoint.changesinfo+xml"/>
  <Override PartName="/ppt/slides/slide9.xml" ContentType="application/vnd.openxmlformats-officedocument.presentationml.slide+xml"/>
  <Override PartName="/ppt/presProps.xml" ContentType="application/vnd.openxmlformats-officedocument.presentationml.presProps+xml"/>
  <Override PartName="/ppt/slides/slide3.xml" ContentType="application/vnd.openxmlformats-officedocument.presentationml.slide+xml"/>
  <Override PartName="/ppt/slides/slide8.xml" ContentType="application/vnd.openxmlformats-officedocument.presentationml.slide+xml"/>
  <Override PartName="/ppt/notesSlides/notesSlide2.xml" ContentType="application/vnd.openxmlformats-officedocument.presentationml.notesSlide+xml"/>
  <Override PartName="/ppt/slides/slide13.xml" ContentType="application/vnd.openxmlformats-officedocument.presentationml.slide+xml"/>
  <Override PartName="/ppt/tableStyles.xml" ContentType="application/vnd.openxmlformats-officedocument.presentationml.tableStyl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2" r:id="rId6"/>
    <p:sldId id="274" r:id="rId7"/>
    <p:sldId id="341" r:id="rId8"/>
    <p:sldId id="340" r:id="rId9"/>
    <p:sldId id="342" r:id="rId10"/>
    <p:sldId id="344" r:id="rId11"/>
    <p:sldId id="345" r:id="rId12"/>
    <p:sldId id="346" r:id="rId13"/>
    <p:sldId id="347" r:id="rId14"/>
    <p:sldId id="350" r:id="rId15"/>
    <p:sldId id="352" r:id="rId16"/>
    <p:sldId id="35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19640"/>
    <a:srgbClr val="4A7331"/>
    <a:srgbClr val="2040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ppt/slides/slide7.xml" Id="rId8" /><Relationship Type="http://schemas.openxmlformats.org/officeDocument/2006/relationships/slide" Target="/ppt/slides/slide12.xml" Id="rId13" /><Relationship Type="http://schemas.openxmlformats.org/officeDocument/2006/relationships/notesMaster" Target="/ppt/notesMasters/notesMaster1.xml" Id="rId18" /><Relationship Type="http://schemas.openxmlformats.org/officeDocument/2006/relationships/slide" Target="/ppt/slides/slide2.xml" Id="rId3" /><Relationship Type="http://schemas.openxmlformats.org/officeDocument/2006/relationships/theme" Target="/ppt/theme/theme1.xml" Id="rId21" /><Relationship Type="http://schemas.openxmlformats.org/officeDocument/2006/relationships/slide" Target="/ppt/slides/slide6.xml" Id="rId7" /><Relationship Type="http://schemas.openxmlformats.org/officeDocument/2006/relationships/slide" Target="/ppt/slides/slide11.xml" Id="rId12" /><Relationship Type="http://schemas.openxmlformats.org/officeDocument/2006/relationships/slide" Target="/ppt/slides/slide16.xml" Id="rId17" /><Relationship Type="http://schemas.openxmlformats.org/officeDocument/2006/relationships/slide" Target="/ppt/slides/slide1.xml" Id="rId2" /><Relationship Type="http://schemas.openxmlformats.org/officeDocument/2006/relationships/slide" Target="/ppt/slides/slide15.xml" Id="rId16" /><Relationship Type="http://schemas.openxmlformats.org/officeDocument/2006/relationships/viewProps" Target="/ppt/viewProps.xml" Id="rId20" /><Relationship Type="http://schemas.openxmlformats.org/officeDocument/2006/relationships/slideMaster" Target="/ppt/slideMasters/slideMaster1.xml" Id="rId1" /><Relationship Type="http://schemas.openxmlformats.org/officeDocument/2006/relationships/slide" Target="/ppt/slides/slide5.xml" Id="rId6" /><Relationship Type="http://schemas.openxmlformats.org/officeDocument/2006/relationships/slide" Target="/ppt/slides/slide10.xml" Id="rId11" /><Relationship Type="http://schemas.openxmlformats.org/officeDocument/2006/relationships/slide" Target="/ppt/slides/slide4.xml" Id="rId5" /><Relationship Type="http://schemas.openxmlformats.org/officeDocument/2006/relationships/slide" Target="/ppt/slides/slide14.xml" Id="rId15" /><Relationship Type="http://schemas.microsoft.com/office/2016/11/relationships/changesInfo" Target="/ppt/changesInfos/changesInfo1.xml" Id="rId23" /><Relationship Type="http://schemas.openxmlformats.org/officeDocument/2006/relationships/slide" Target="/ppt/slides/slide9.xml" Id="rId10" /><Relationship Type="http://schemas.openxmlformats.org/officeDocument/2006/relationships/presProps" Target="/ppt/presProps.xml" Id="rId19" /><Relationship Type="http://schemas.openxmlformats.org/officeDocument/2006/relationships/slide" Target="/ppt/slides/slide3.xml" Id="rId4" /><Relationship Type="http://schemas.openxmlformats.org/officeDocument/2006/relationships/slide" Target="/ppt/slides/slide8.xml" Id="rId9" /><Relationship Type="http://schemas.openxmlformats.org/officeDocument/2006/relationships/slide" Target="/ppt/slides/slide13.xml" Id="rId14" /><Relationship Type="http://schemas.openxmlformats.org/officeDocument/2006/relationships/tableStyles" Target="/ppt/tableStyles.xml" Id="rId22"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a Coote" userId="6776c16a-ca3b-4e84-b04e-7ce465884eea" providerId="ADAL" clId="{5853E2F0-6689-4279-9A99-C0F9D8FD3094}"/>
    <pc:docChg chg="undo custSel modSld">
      <pc:chgData name="Claudia Coote" userId="6776c16a-ca3b-4e84-b04e-7ce465884eea" providerId="ADAL" clId="{5853E2F0-6689-4279-9A99-C0F9D8FD3094}" dt="2026-02-02T12:24:10.073" v="35" actId="1036"/>
      <pc:docMkLst>
        <pc:docMk/>
      </pc:docMkLst>
      <pc:sldChg chg="delSp modSp mod">
        <pc:chgData name="Claudia Coote" userId="6776c16a-ca3b-4e84-b04e-7ce465884eea" providerId="ADAL" clId="{5853E2F0-6689-4279-9A99-C0F9D8FD3094}" dt="2026-02-02T12:24:10.073" v="35" actId="1036"/>
        <pc:sldMkLst>
          <pc:docMk/>
          <pc:sldMk cId="3269203542" sldId="274"/>
        </pc:sldMkLst>
        <pc:spChg chg="mod">
          <ac:chgData name="Claudia Coote" userId="6776c16a-ca3b-4e84-b04e-7ce465884eea" providerId="ADAL" clId="{5853E2F0-6689-4279-9A99-C0F9D8FD3094}" dt="2026-02-02T12:24:10.073" v="35" actId="1036"/>
          <ac:spMkLst>
            <pc:docMk/>
            <pc:sldMk cId="3269203542" sldId="274"/>
            <ac:spMk id="20" creationId="{21097008-FA9B-997A-40DD-258D5053322F}"/>
          </ac:spMkLst>
        </pc:spChg>
        <pc:spChg chg="mod">
          <ac:chgData name="Claudia Coote" userId="6776c16a-ca3b-4e84-b04e-7ce465884eea" providerId="ADAL" clId="{5853E2F0-6689-4279-9A99-C0F9D8FD3094}" dt="2026-02-02T12:24:06.517" v="33" actId="1036"/>
          <ac:spMkLst>
            <pc:docMk/>
            <pc:sldMk cId="3269203542" sldId="274"/>
            <ac:spMk id="21" creationId="{B8AE77B7-5870-FE6C-C85B-F44FD3B02C58}"/>
          </ac:spMkLst>
        </pc:spChg>
        <pc:spChg chg="mod">
          <ac:chgData name="Claudia Coote" userId="6776c16a-ca3b-4e84-b04e-7ce465884eea" providerId="ADAL" clId="{5853E2F0-6689-4279-9A99-C0F9D8FD3094}" dt="2026-02-02T12:22:59.302" v="6" actId="1076"/>
          <ac:spMkLst>
            <pc:docMk/>
            <pc:sldMk cId="3269203542" sldId="274"/>
            <ac:spMk id="24" creationId="{0E1C14FB-A66B-52AB-0371-EDEA835F3D38}"/>
          </ac:spMkLst>
        </pc:spChg>
        <pc:spChg chg="mod">
          <ac:chgData name="Claudia Coote" userId="6776c16a-ca3b-4e84-b04e-7ce465884eea" providerId="ADAL" clId="{5853E2F0-6689-4279-9A99-C0F9D8FD3094}" dt="2026-02-02T12:23:54.475" v="20" actId="1037"/>
          <ac:spMkLst>
            <pc:docMk/>
            <pc:sldMk cId="3269203542" sldId="274"/>
            <ac:spMk id="41" creationId="{007D4D79-F45E-7CB3-4577-5DBE8C5CDC79}"/>
          </ac:spMkLst>
        </pc:spChg>
        <pc:spChg chg="mod">
          <ac:chgData name="Claudia Coote" userId="6776c16a-ca3b-4e84-b04e-7ce465884eea" providerId="ADAL" clId="{5853E2F0-6689-4279-9A99-C0F9D8FD3094}" dt="2026-02-02T12:23:34.986" v="10" actId="14100"/>
          <ac:spMkLst>
            <pc:docMk/>
            <pc:sldMk cId="3269203542" sldId="274"/>
            <ac:spMk id="43" creationId="{D7B731F2-66CE-48E4-3735-47ED4EE6A95B}"/>
          </ac:spMkLst>
        </pc:spChg>
        <pc:spChg chg="mod">
          <ac:chgData name="Claudia Coote" userId="6776c16a-ca3b-4e84-b04e-7ce465884eea" providerId="ADAL" clId="{5853E2F0-6689-4279-9A99-C0F9D8FD3094}" dt="2026-02-02T12:23:59.943" v="31" actId="1037"/>
          <ac:spMkLst>
            <pc:docMk/>
            <pc:sldMk cId="3269203542" sldId="274"/>
            <ac:spMk id="44" creationId="{F428037A-42C1-BE06-0004-627C2C564270}"/>
          </ac:spMkLst>
        </pc:spChg>
        <pc:spChg chg="mod">
          <ac:chgData name="Claudia Coote" userId="6776c16a-ca3b-4e84-b04e-7ce465884eea" providerId="ADAL" clId="{5853E2F0-6689-4279-9A99-C0F9D8FD3094}" dt="2026-02-02T12:22:42.212" v="5" actId="1076"/>
          <ac:spMkLst>
            <pc:docMk/>
            <pc:sldMk cId="3269203542" sldId="274"/>
            <ac:spMk id="47" creationId="{29DE47B5-0707-E3F3-C96C-BE9590250CA7}"/>
          </ac:spMkLst>
        </pc:spChg>
        <pc:spChg chg="del mod">
          <ac:chgData name="Claudia Coote" userId="6776c16a-ca3b-4e84-b04e-7ce465884eea" providerId="ADAL" clId="{5853E2F0-6689-4279-9A99-C0F9D8FD3094}" dt="2026-02-02T12:22:27.556" v="2" actId="478"/>
          <ac:spMkLst>
            <pc:docMk/>
            <pc:sldMk cId="3269203542" sldId="274"/>
            <ac:spMk id="48" creationId="{CE7BE5EC-B00E-3B74-3C7F-DCAEF891F8C0}"/>
          </ac:spMkLst>
        </pc:spChg>
        <pc:picChg chg="mod">
          <ac:chgData name="Claudia Coote" userId="6776c16a-ca3b-4e84-b04e-7ce465884eea" providerId="ADAL" clId="{5853E2F0-6689-4279-9A99-C0F9D8FD3094}" dt="2026-02-02T12:23:21.759" v="7" actId="1076"/>
          <ac:picMkLst>
            <pc:docMk/>
            <pc:sldMk cId="3269203542" sldId="274"/>
            <ac:picMk id="18" creationId="{9AA8B3EA-844A-F7D5-203D-F29F4FEBD532}"/>
          </ac:picMkLst>
        </pc:picChg>
        <pc:picChg chg="mod">
          <ac:chgData name="Claudia Coote" userId="6776c16a-ca3b-4e84-b04e-7ce465884eea" providerId="ADAL" clId="{5853E2F0-6689-4279-9A99-C0F9D8FD3094}" dt="2026-02-02T12:22:42.212" v="5" actId="1076"/>
          <ac:picMkLst>
            <pc:docMk/>
            <pc:sldMk cId="3269203542" sldId="274"/>
            <ac:picMk id="22" creationId="{0DEF5CAA-E399-E884-C309-80A88FFD0EF7}"/>
          </ac:picMkLst>
        </pc:picChg>
        <pc:picChg chg="del">
          <ac:chgData name="Claudia Coote" userId="6776c16a-ca3b-4e84-b04e-7ce465884eea" providerId="ADAL" clId="{5853E2F0-6689-4279-9A99-C0F9D8FD3094}" dt="2026-02-02T12:22:24.944" v="0" actId="478"/>
          <ac:picMkLst>
            <pc:docMk/>
            <pc:sldMk cId="3269203542" sldId="274"/>
            <ac:picMk id="23" creationId="{F2F41F7C-08A8-E0D5-8F85-21D721DE4821}"/>
          </ac:picMkLst>
        </pc:picChg>
        <pc:picChg chg="mod">
          <ac:chgData name="Claudia Coote" userId="6776c16a-ca3b-4e84-b04e-7ce465884eea" providerId="ADAL" clId="{5853E2F0-6689-4279-9A99-C0F9D8FD3094}" dt="2026-02-02T12:22:59.302" v="6" actId="1076"/>
          <ac:picMkLst>
            <pc:docMk/>
            <pc:sldMk cId="3269203542" sldId="274"/>
            <ac:picMk id="25" creationId="{8160A64D-62E8-6095-1AA8-6B3DA16390D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9E397E-317F-4446-84CC-9DFE28F05D54}" type="doc">
      <dgm:prSet loTypeId="urn:microsoft.com/office/officeart/2005/8/layout/chevron1" loCatId="process" qsTypeId="urn:microsoft.com/office/officeart/2005/8/quickstyle/simple1" qsCatId="simple" csTypeId="urn:microsoft.com/office/officeart/2005/8/colors/accent1_2" csCatId="accent1" phldr="1"/>
      <dgm:spPr/>
    </dgm:pt>
    <dgm:pt modelId="{727968C9-0CD0-4839-A9F3-EE3C938A3D06}">
      <dgm:prSet phldrT="[Text]"/>
      <dgm:spPr>
        <a:solidFill>
          <a:schemeClr val="bg2">
            <a:lumMod val="25000"/>
          </a:schemeClr>
        </a:solidFill>
      </dgm:spPr>
      <dgm:t>
        <a:bodyPr/>
        <a:lstStyle/>
        <a:p>
          <a:r>
            <a:rPr lang="en-GB" dirty="0"/>
            <a:t>2006</a:t>
          </a:r>
        </a:p>
      </dgm:t>
    </dgm:pt>
    <dgm:pt modelId="{518CBEAD-60DA-4A06-A734-B582CCD4A1A9}" type="parTrans" cxnId="{4CD0B00D-133B-4ACE-B9E5-37CF81AB2913}">
      <dgm:prSet/>
      <dgm:spPr/>
      <dgm:t>
        <a:bodyPr/>
        <a:lstStyle/>
        <a:p>
          <a:endParaRPr lang="en-GB"/>
        </a:p>
      </dgm:t>
    </dgm:pt>
    <dgm:pt modelId="{E662FDD9-106F-454C-9795-FA1FE6766811}" type="sibTrans" cxnId="{4CD0B00D-133B-4ACE-B9E5-37CF81AB2913}">
      <dgm:prSet/>
      <dgm:spPr/>
      <dgm:t>
        <a:bodyPr/>
        <a:lstStyle/>
        <a:p>
          <a:endParaRPr lang="en-GB"/>
        </a:p>
      </dgm:t>
    </dgm:pt>
    <dgm:pt modelId="{CCC42822-AA95-4056-AE7A-3252E5D11C81}">
      <dgm:prSet phldrT="[Text]"/>
      <dgm:spPr>
        <a:solidFill>
          <a:schemeClr val="bg2">
            <a:lumMod val="25000"/>
          </a:schemeClr>
        </a:solidFill>
      </dgm:spPr>
      <dgm:t>
        <a:bodyPr/>
        <a:lstStyle/>
        <a:p>
          <a:r>
            <a:rPr lang="en-GB" dirty="0"/>
            <a:t>2010</a:t>
          </a:r>
        </a:p>
      </dgm:t>
    </dgm:pt>
    <dgm:pt modelId="{C50130C1-89D8-4698-A000-ED9D461324CF}" type="parTrans" cxnId="{E1B13F00-279F-428B-BC50-35726E188C19}">
      <dgm:prSet/>
      <dgm:spPr/>
      <dgm:t>
        <a:bodyPr/>
        <a:lstStyle/>
        <a:p>
          <a:endParaRPr lang="en-GB"/>
        </a:p>
      </dgm:t>
    </dgm:pt>
    <dgm:pt modelId="{386EF233-1F12-4190-BADE-E1A148776959}" type="sibTrans" cxnId="{E1B13F00-279F-428B-BC50-35726E188C19}">
      <dgm:prSet/>
      <dgm:spPr/>
      <dgm:t>
        <a:bodyPr/>
        <a:lstStyle/>
        <a:p>
          <a:endParaRPr lang="en-GB"/>
        </a:p>
      </dgm:t>
    </dgm:pt>
    <dgm:pt modelId="{F39BFE5C-0CFD-45B9-BCC3-63E7B08ADA85}">
      <dgm:prSet phldrT="[Text]"/>
      <dgm:spPr>
        <a:solidFill>
          <a:schemeClr val="bg2">
            <a:lumMod val="25000"/>
          </a:schemeClr>
        </a:solidFill>
      </dgm:spPr>
      <dgm:t>
        <a:bodyPr/>
        <a:lstStyle/>
        <a:p>
          <a:r>
            <a:rPr lang="en-GB" dirty="0"/>
            <a:t>2012</a:t>
          </a:r>
        </a:p>
      </dgm:t>
    </dgm:pt>
    <dgm:pt modelId="{915D6B9C-72A4-48AC-9EBC-69A42B9C5A89}" type="parTrans" cxnId="{B5402EC7-BA1E-4095-ABA3-05AE3DCEB0B6}">
      <dgm:prSet/>
      <dgm:spPr/>
      <dgm:t>
        <a:bodyPr/>
        <a:lstStyle/>
        <a:p>
          <a:endParaRPr lang="en-GB"/>
        </a:p>
      </dgm:t>
    </dgm:pt>
    <dgm:pt modelId="{CA105A0D-8644-4854-9601-F0FB3540C171}" type="sibTrans" cxnId="{B5402EC7-BA1E-4095-ABA3-05AE3DCEB0B6}">
      <dgm:prSet/>
      <dgm:spPr/>
      <dgm:t>
        <a:bodyPr/>
        <a:lstStyle/>
        <a:p>
          <a:endParaRPr lang="en-GB"/>
        </a:p>
      </dgm:t>
    </dgm:pt>
    <dgm:pt modelId="{D01CC20B-A557-47EA-A585-A7B5074F12A1}">
      <dgm:prSet phldrT="[Text]"/>
      <dgm:spPr>
        <a:solidFill>
          <a:schemeClr val="bg2">
            <a:lumMod val="25000"/>
          </a:schemeClr>
        </a:solidFill>
      </dgm:spPr>
      <dgm:t>
        <a:bodyPr/>
        <a:lstStyle/>
        <a:p>
          <a:r>
            <a:rPr lang="en-GB" dirty="0"/>
            <a:t>2013</a:t>
          </a:r>
        </a:p>
      </dgm:t>
    </dgm:pt>
    <dgm:pt modelId="{A3EF7EA8-3101-423E-BCFA-6C47B6B929E0}" type="parTrans" cxnId="{C85D3B5D-EB94-4A51-949A-85500C93641E}">
      <dgm:prSet/>
      <dgm:spPr/>
      <dgm:t>
        <a:bodyPr/>
        <a:lstStyle/>
        <a:p>
          <a:endParaRPr lang="en-GB"/>
        </a:p>
      </dgm:t>
    </dgm:pt>
    <dgm:pt modelId="{C65AAB68-7FF1-4D87-A582-A518E9848E60}" type="sibTrans" cxnId="{C85D3B5D-EB94-4A51-949A-85500C93641E}">
      <dgm:prSet/>
      <dgm:spPr/>
      <dgm:t>
        <a:bodyPr/>
        <a:lstStyle/>
        <a:p>
          <a:endParaRPr lang="en-GB"/>
        </a:p>
      </dgm:t>
    </dgm:pt>
    <dgm:pt modelId="{F3D06E9B-219E-4678-B93D-2C3A4A5385E6}">
      <dgm:prSet phldrT="[Text]"/>
      <dgm:spPr>
        <a:solidFill>
          <a:schemeClr val="bg2">
            <a:lumMod val="25000"/>
          </a:schemeClr>
        </a:solidFill>
      </dgm:spPr>
      <dgm:t>
        <a:bodyPr/>
        <a:lstStyle/>
        <a:p>
          <a:r>
            <a:rPr lang="en-GB" dirty="0"/>
            <a:t>2014</a:t>
          </a:r>
        </a:p>
      </dgm:t>
    </dgm:pt>
    <dgm:pt modelId="{BBB0F43C-27E1-40C3-A443-033225441787}" type="parTrans" cxnId="{99442C7E-D153-48AE-8386-5A36E3080094}">
      <dgm:prSet/>
      <dgm:spPr/>
      <dgm:t>
        <a:bodyPr/>
        <a:lstStyle/>
        <a:p>
          <a:endParaRPr lang="en-GB"/>
        </a:p>
      </dgm:t>
    </dgm:pt>
    <dgm:pt modelId="{AE5169E4-DFB8-4E1C-8097-3F1F5492093E}" type="sibTrans" cxnId="{99442C7E-D153-48AE-8386-5A36E3080094}">
      <dgm:prSet/>
      <dgm:spPr/>
      <dgm:t>
        <a:bodyPr/>
        <a:lstStyle/>
        <a:p>
          <a:endParaRPr lang="en-GB"/>
        </a:p>
      </dgm:t>
    </dgm:pt>
    <dgm:pt modelId="{3CDB9367-1075-406D-96BC-FBA8E3A9AA30}">
      <dgm:prSet phldrT="[Text]"/>
      <dgm:spPr>
        <a:solidFill>
          <a:schemeClr val="bg2">
            <a:lumMod val="25000"/>
          </a:schemeClr>
        </a:solidFill>
      </dgm:spPr>
      <dgm:t>
        <a:bodyPr/>
        <a:lstStyle/>
        <a:p>
          <a:r>
            <a:rPr lang="en-GB" dirty="0"/>
            <a:t>2019</a:t>
          </a:r>
        </a:p>
      </dgm:t>
    </dgm:pt>
    <dgm:pt modelId="{9ADFE684-E7E8-4E8F-A864-6BEFB9A456C5}" type="parTrans" cxnId="{FC147346-6A7B-4E7A-86DD-CEBA435D4EE6}">
      <dgm:prSet/>
      <dgm:spPr/>
      <dgm:t>
        <a:bodyPr/>
        <a:lstStyle/>
        <a:p>
          <a:endParaRPr lang="en-GB"/>
        </a:p>
      </dgm:t>
    </dgm:pt>
    <dgm:pt modelId="{7DFD7F87-4C45-4423-8415-B8BBC75C06E6}" type="sibTrans" cxnId="{FC147346-6A7B-4E7A-86DD-CEBA435D4EE6}">
      <dgm:prSet/>
      <dgm:spPr/>
      <dgm:t>
        <a:bodyPr/>
        <a:lstStyle/>
        <a:p>
          <a:endParaRPr lang="en-GB"/>
        </a:p>
      </dgm:t>
    </dgm:pt>
    <dgm:pt modelId="{5B0A6932-5B61-4A19-8A5D-89F272A90532}">
      <dgm:prSet phldrT="[Text]"/>
      <dgm:spPr>
        <a:solidFill>
          <a:schemeClr val="bg2">
            <a:lumMod val="25000"/>
          </a:schemeClr>
        </a:solidFill>
      </dgm:spPr>
      <dgm:t>
        <a:bodyPr/>
        <a:lstStyle/>
        <a:p>
          <a:r>
            <a:rPr lang="en-GB" dirty="0"/>
            <a:t>2020</a:t>
          </a:r>
        </a:p>
      </dgm:t>
    </dgm:pt>
    <dgm:pt modelId="{1C600E48-7407-473F-A11C-BF733661F0A2}" type="parTrans" cxnId="{69A32AA2-0748-4E7B-9BE3-ABC07172FDB9}">
      <dgm:prSet/>
      <dgm:spPr/>
      <dgm:t>
        <a:bodyPr/>
        <a:lstStyle/>
        <a:p>
          <a:endParaRPr lang="en-GB"/>
        </a:p>
      </dgm:t>
    </dgm:pt>
    <dgm:pt modelId="{95F25B16-21B3-431E-8E8F-EA45363299B4}" type="sibTrans" cxnId="{69A32AA2-0748-4E7B-9BE3-ABC07172FDB9}">
      <dgm:prSet/>
      <dgm:spPr/>
      <dgm:t>
        <a:bodyPr/>
        <a:lstStyle/>
        <a:p>
          <a:endParaRPr lang="en-GB"/>
        </a:p>
      </dgm:t>
    </dgm:pt>
    <dgm:pt modelId="{7735348D-3D23-4248-B682-8E396D2D1A9E}">
      <dgm:prSet phldrT="[Text]"/>
      <dgm:spPr>
        <a:solidFill>
          <a:schemeClr val="bg2">
            <a:lumMod val="25000"/>
          </a:schemeClr>
        </a:solidFill>
      </dgm:spPr>
      <dgm:t>
        <a:bodyPr/>
        <a:lstStyle/>
        <a:p>
          <a:r>
            <a:rPr lang="en-GB" dirty="0"/>
            <a:t>2022</a:t>
          </a:r>
        </a:p>
      </dgm:t>
    </dgm:pt>
    <dgm:pt modelId="{07B56E89-8534-4E6E-85D7-36B14FD6852D}" type="parTrans" cxnId="{B053DF30-6153-491C-BDCF-F2BB47EBD083}">
      <dgm:prSet/>
      <dgm:spPr/>
      <dgm:t>
        <a:bodyPr/>
        <a:lstStyle/>
        <a:p>
          <a:endParaRPr lang="en-GB"/>
        </a:p>
      </dgm:t>
    </dgm:pt>
    <dgm:pt modelId="{2005C7F1-FDF5-4FA1-B65B-D8CDA24EDACA}" type="sibTrans" cxnId="{B053DF30-6153-491C-BDCF-F2BB47EBD083}">
      <dgm:prSet/>
      <dgm:spPr/>
      <dgm:t>
        <a:bodyPr/>
        <a:lstStyle/>
        <a:p>
          <a:endParaRPr lang="en-GB"/>
        </a:p>
      </dgm:t>
    </dgm:pt>
    <dgm:pt modelId="{773EBCDF-31EF-4852-97DF-B12B15461E63}">
      <dgm:prSet phldrT="[Text]"/>
      <dgm:spPr>
        <a:solidFill>
          <a:schemeClr val="bg2">
            <a:lumMod val="25000"/>
          </a:schemeClr>
        </a:solidFill>
      </dgm:spPr>
      <dgm:t>
        <a:bodyPr/>
        <a:lstStyle/>
        <a:p>
          <a:r>
            <a:rPr lang="en-GB" dirty="0"/>
            <a:t>2023</a:t>
          </a:r>
        </a:p>
      </dgm:t>
    </dgm:pt>
    <dgm:pt modelId="{3EF58784-A8A2-4B13-9CE0-64B49FCC17C0}" type="parTrans" cxnId="{4AFE4CD1-882C-4F8D-ABE9-6AF72404605B}">
      <dgm:prSet/>
      <dgm:spPr/>
      <dgm:t>
        <a:bodyPr/>
        <a:lstStyle/>
        <a:p>
          <a:endParaRPr lang="en-GB"/>
        </a:p>
      </dgm:t>
    </dgm:pt>
    <dgm:pt modelId="{80F0C98D-CB41-4868-B678-E8FCBB50884C}" type="sibTrans" cxnId="{4AFE4CD1-882C-4F8D-ABE9-6AF72404605B}">
      <dgm:prSet/>
      <dgm:spPr/>
      <dgm:t>
        <a:bodyPr/>
        <a:lstStyle/>
        <a:p>
          <a:endParaRPr lang="en-GB"/>
        </a:p>
      </dgm:t>
    </dgm:pt>
    <dgm:pt modelId="{4D12ECD1-BCF6-41CC-9602-F1E6A7AC9124}" type="pres">
      <dgm:prSet presAssocID="{D99E397E-317F-4446-84CC-9DFE28F05D54}" presName="Name0" presStyleCnt="0">
        <dgm:presLayoutVars>
          <dgm:dir/>
          <dgm:animLvl val="lvl"/>
          <dgm:resizeHandles val="exact"/>
        </dgm:presLayoutVars>
      </dgm:prSet>
      <dgm:spPr/>
    </dgm:pt>
    <dgm:pt modelId="{02C14DE3-41AE-4265-B923-B96C5F531B73}" type="pres">
      <dgm:prSet presAssocID="{727968C9-0CD0-4839-A9F3-EE3C938A3D06}" presName="parTxOnly" presStyleLbl="node1" presStyleIdx="0" presStyleCnt="9">
        <dgm:presLayoutVars>
          <dgm:chMax val="0"/>
          <dgm:chPref val="0"/>
          <dgm:bulletEnabled val="1"/>
        </dgm:presLayoutVars>
      </dgm:prSet>
      <dgm:spPr/>
    </dgm:pt>
    <dgm:pt modelId="{891E3AC9-F862-475D-85CF-784F9545D1E7}" type="pres">
      <dgm:prSet presAssocID="{E662FDD9-106F-454C-9795-FA1FE6766811}" presName="parTxOnlySpace" presStyleCnt="0"/>
      <dgm:spPr/>
    </dgm:pt>
    <dgm:pt modelId="{F491C4DB-1EE4-4403-B1DC-115B8D5EC51F}" type="pres">
      <dgm:prSet presAssocID="{CCC42822-AA95-4056-AE7A-3252E5D11C81}" presName="parTxOnly" presStyleLbl="node1" presStyleIdx="1" presStyleCnt="9">
        <dgm:presLayoutVars>
          <dgm:chMax val="0"/>
          <dgm:chPref val="0"/>
          <dgm:bulletEnabled val="1"/>
        </dgm:presLayoutVars>
      </dgm:prSet>
      <dgm:spPr/>
    </dgm:pt>
    <dgm:pt modelId="{73AA5562-BA6A-4086-9787-695CCCF22D33}" type="pres">
      <dgm:prSet presAssocID="{386EF233-1F12-4190-BADE-E1A148776959}" presName="parTxOnlySpace" presStyleCnt="0"/>
      <dgm:spPr/>
    </dgm:pt>
    <dgm:pt modelId="{6FB1A0E6-C847-40F5-9BE2-D299A6EDE55B}" type="pres">
      <dgm:prSet presAssocID="{F39BFE5C-0CFD-45B9-BCC3-63E7B08ADA85}" presName="parTxOnly" presStyleLbl="node1" presStyleIdx="2" presStyleCnt="9">
        <dgm:presLayoutVars>
          <dgm:chMax val="0"/>
          <dgm:chPref val="0"/>
          <dgm:bulletEnabled val="1"/>
        </dgm:presLayoutVars>
      </dgm:prSet>
      <dgm:spPr/>
    </dgm:pt>
    <dgm:pt modelId="{7EDAFD15-07DE-4045-8C59-5D53A668D827}" type="pres">
      <dgm:prSet presAssocID="{CA105A0D-8644-4854-9601-F0FB3540C171}" presName="parTxOnlySpace" presStyleCnt="0"/>
      <dgm:spPr/>
    </dgm:pt>
    <dgm:pt modelId="{327052C8-6E9E-470C-B304-3A9C28059E80}" type="pres">
      <dgm:prSet presAssocID="{D01CC20B-A557-47EA-A585-A7B5074F12A1}" presName="parTxOnly" presStyleLbl="node1" presStyleIdx="3" presStyleCnt="9">
        <dgm:presLayoutVars>
          <dgm:chMax val="0"/>
          <dgm:chPref val="0"/>
          <dgm:bulletEnabled val="1"/>
        </dgm:presLayoutVars>
      </dgm:prSet>
      <dgm:spPr/>
    </dgm:pt>
    <dgm:pt modelId="{7E82857F-FB04-4E8A-9C52-57145218E7E7}" type="pres">
      <dgm:prSet presAssocID="{C65AAB68-7FF1-4D87-A582-A518E9848E60}" presName="parTxOnlySpace" presStyleCnt="0"/>
      <dgm:spPr/>
    </dgm:pt>
    <dgm:pt modelId="{CE91CFEB-CC41-4FD4-9FC1-7099B81F60BD}" type="pres">
      <dgm:prSet presAssocID="{F3D06E9B-219E-4678-B93D-2C3A4A5385E6}" presName="parTxOnly" presStyleLbl="node1" presStyleIdx="4" presStyleCnt="9">
        <dgm:presLayoutVars>
          <dgm:chMax val="0"/>
          <dgm:chPref val="0"/>
          <dgm:bulletEnabled val="1"/>
        </dgm:presLayoutVars>
      </dgm:prSet>
      <dgm:spPr/>
    </dgm:pt>
    <dgm:pt modelId="{B5C51644-26A0-4F58-A3D1-DF358EABA7B2}" type="pres">
      <dgm:prSet presAssocID="{AE5169E4-DFB8-4E1C-8097-3F1F5492093E}" presName="parTxOnlySpace" presStyleCnt="0"/>
      <dgm:spPr/>
    </dgm:pt>
    <dgm:pt modelId="{3A249513-ACDC-4BA6-9694-2910BB6B4E00}" type="pres">
      <dgm:prSet presAssocID="{3CDB9367-1075-406D-96BC-FBA8E3A9AA30}" presName="parTxOnly" presStyleLbl="node1" presStyleIdx="5" presStyleCnt="9">
        <dgm:presLayoutVars>
          <dgm:chMax val="0"/>
          <dgm:chPref val="0"/>
          <dgm:bulletEnabled val="1"/>
        </dgm:presLayoutVars>
      </dgm:prSet>
      <dgm:spPr/>
    </dgm:pt>
    <dgm:pt modelId="{4F06E8FF-3F97-4AA8-8865-6690D4FA01CB}" type="pres">
      <dgm:prSet presAssocID="{7DFD7F87-4C45-4423-8415-B8BBC75C06E6}" presName="parTxOnlySpace" presStyleCnt="0"/>
      <dgm:spPr/>
    </dgm:pt>
    <dgm:pt modelId="{729C4FCE-B993-4674-99E9-8E3F77EFED90}" type="pres">
      <dgm:prSet presAssocID="{5B0A6932-5B61-4A19-8A5D-89F272A90532}" presName="parTxOnly" presStyleLbl="node1" presStyleIdx="6" presStyleCnt="9">
        <dgm:presLayoutVars>
          <dgm:chMax val="0"/>
          <dgm:chPref val="0"/>
          <dgm:bulletEnabled val="1"/>
        </dgm:presLayoutVars>
      </dgm:prSet>
      <dgm:spPr/>
    </dgm:pt>
    <dgm:pt modelId="{25852197-1E6C-4A23-B504-9C4ED4C19475}" type="pres">
      <dgm:prSet presAssocID="{95F25B16-21B3-431E-8E8F-EA45363299B4}" presName="parTxOnlySpace" presStyleCnt="0"/>
      <dgm:spPr/>
    </dgm:pt>
    <dgm:pt modelId="{341A5619-D05F-414E-B51C-9873DDF1854A}" type="pres">
      <dgm:prSet presAssocID="{7735348D-3D23-4248-B682-8E396D2D1A9E}" presName="parTxOnly" presStyleLbl="node1" presStyleIdx="7" presStyleCnt="9">
        <dgm:presLayoutVars>
          <dgm:chMax val="0"/>
          <dgm:chPref val="0"/>
          <dgm:bulletEnabled val="1"/>
        </dgm:presLayoutVars>
      </dgm:prSet>
      <dgm:spPr/>
    </dgm:pt>
    <dgm:pt modelId="{BC3A3229-BF66-4D40-AFFA-CBF0CE435739}" type="pres">
      <dgm:prSet presAssocID="{2005C7F1-FDF5-4FA1-B65B-D8CDA24EDACA}" presName="parTxOnlySpace" presStyleCnt="0"/>
      <dgm:spPr/>
    </dgm:pt>
    <dgm:pt modelId="{ADCB1C30-B22F-42EF-8805-1D0A9461987C}" type="pres">
      <dgm:prSet presAssocID="{773EBCDF-31EF-4852-97DF-B12B15461E63}" presName="parTxOnly" presStyleLbl="node1" presStyleIdx="8" presStyleCnt="9">
        <dgm:presLayoutVars>
          <dgm:chMax val="0"/>
          <dgm:chPref val="0"/>
          <dgm:bulletEnabled val="1"/>
        </dgm:presLayoutVars>
      </dgm:prSet>
      <dgm:spPr/>
    </dgm:pt>
  </dgm:ptLst>
  <dgm:cxnLst>
    <dgm:cxn modelId="{E1B13F00-279F-428B-BC50-35726E188C19}" srcId="{D99E397E-317F-4446-84CC-9DFE28F05D54}" destId="{CCC42822-AA95-4056-AE7A-3252E5D11C81}" srcOrd="1" destOrd="0" parTransId="{C50130C1-89D8-4698-A000-ED9D461324CF}" sibTransId="{386EF233-1F12-4190-BADE-E1A148776959}"/>
    <dgm:cxn modelId="{74BB380A-F0B8-41F6-B25D-222C7AD954A4}" type="presOf" srcId="{F3D06E9B-219E-4678-B93D-2C3A4A5385E6}" destId="{CE91CFEB-CC41-4FD4-9FC1-7099B81F60BD}" srcOrd="0" destOrd="0" presId="urn:microsoft.com/office/officeart/2005/8/layout/chevron1"/>
    <dgm:cxn modelId="{4CD0B00D-133B-4ACE-B9E5-37CF81AB2913}" srcId="{D99E397E-317F-4446-84CC-9DFE28F05D54}" destId="{727968C9-0CD0-4839-A9F3-EE3C938A3D06}" srcOrd="0" destOrd="0" parTransId="{518CBEAD-60DA-4A06-A734-B582CCD4A1A9}" sibTransId="{E662FDD9-106F-454C-9795-FA1FE6766811}"/>
    <dgm:cxn modelId="{B053DF30-6153-491C-BDCF-F2BB47EBD083}" srcId="{D99E397E-317F-4446-84CC-9DFE28F05D54}" destId="{7735348D-3D23-4248-B682-8E396D2D1A9E}" srcOrd="7" destOrd="0" parTransId="{07B56E89-8534-4E6E-85D7-36B14FD6852D}" sibTransId="{2005C7F1-FDF5-4FA1-B65B-D8CDA24EDACA}"/>
    <dgm:cxn modelId="{4285075B-2090-4009-98FE-D33896356181}" type="presOf" srcId="{F39BFE5C-0CFD-45B9-BCC3-63E7B08ADA85}" destId="{6FB1A0E6-C847-40F5-9BE2-D299A6EDE55B}" srcOrd="0" destOrd="0" presId="urn:microsoft.com/office/officeart/2005/8/layout/chevron1"/>
    <dgm:cxn modelId="{C85D3B5D-EB94-4A51-949A-85500C93641E}" srcId="{D99E397E-317F-4446-84CC-9DFE28F05D54}" destId="{D01CC20B-A557-47EA-A585-A7B5074F12A1}" srcOrd="3" destOrd="0" parTransId="{A3EF7EA8-3101-423E-BCFA-6C47B6B929E0}" sibTransId="{C65AAB68-7FF1-4D87-A582-A518E9848E60}"/>
    <dgm:cxn modelId="{FC147346-6A7B-4E7A-86DD-CEBA435D4EE6}" srcId="{D99E397E-317F-4446-84CC-9DFE28F05D54}" destId="{3CDB9367-1075-406D-96BC-FBA8E3A9AA30}" srcOrd="5" destOrd="0" parTransId="{9ADFE684-E7E8-4E8F-A864-6BEFB9A456C5}" sibTransId="{7DFD7F87-4C45-4423-8415-B8BBC75C06E6}"/>
    <dgm:cxn modelId="{DAE28668-DC5A-4FA3-A34A-844F0C23AC72}" type="presOf" srcId="{D01CC20B-A557-47EA-A585-A7B5074F12A1}" destId="{327052C8-6E9E-470C-B304-3A9C28059E80}" srcOrd="0" destOrd="0" presId="urn:microsoft.com/office/officeart/2005/8/layout/chevron1"/>
    <dgm:cxn modelId="{E43DE17B-138B-4FF5-A529-A5AF8C9FA2DA}" type="presOf" srcId="{3CDB9367-1075-406D-96BC-FBA8E3A9AA30}" destId="{3A249513-ACDC-4BA6-9694-2910BB6B4E00}" srcOrd="0" destOrd="0" presId="urn:microsoft.com/office/officeart/2005/8/layout/chevron1"/>
    <dgm:cxn modelId="{99442C7E-D153-48AE-8386-5A36E3080094}" srcId="{D99E397E-317F-4446-84CC-9DFE28F05D54}" destId="{F3D06E9B-219E-4678-B93D-2C3A4A5385E6}" srcOrd="4" destOrd="0" parTransId="{BBB0F43C-27E1-40C3-A443-033225441787}" sibTransId="{AE5169E4-DFB8-4E1C-8097-3F1F5492093E}"/>
    <dgm:cxn modelId="{B250C184-A2DE-4054-914C-5CE3BC6E27CF}" type="presOf" srcId="{5B0A6932-5B61-4A19-8A5D-89F272A90532}" destId="{729C4FCE-B993-4674-99E9-8E3F77EFED90}" srcOrd="0" destOrd="0" presId="urn:microsoft.com/office/officeart/2005/8/layout/chevron1"/>
    <dgm:cxn modelId="{4BF26987-79CD-4DFF-8C3F-3D2E6FCAA687}" type="presOf" srcId="{727968C9-0CD0-4839-A9F3-EE3C938A3D06}" destId="{02C14DE3-41AE-4265-B923-B96C5F531B73}" srcOrd="0" destOrd="0" presId="urn:microsoft.com/office/officeart/2005/8/layout/chevron1"/>
    <dgm:cxn modelId="{AD86E28B-F788-410E-A378-8451A80C5F3D}" type="presOf" srcId="{773EBCDF-31EF-4852-97DF-B12B15461E63}" destId="{ADCB1C30-B22F-42EF-8805-1D0A9461987C}" srcOrd="0" destOrd="0" presId="urn:microsoft.com/office/officeart/2005/8/layout/chevron1"/>
    <dgm:cxn modelId="{0C07179A-CE6D-4A93-85FD-F98CE4280043}" type="presOf" srcId="{CCC42822-AA95-4056-AE7A-3252E5D11C81}" destId="{F491C4DB-1EE4-4403-B1DC-115B8D5EC51F}" srcOrd="0" destOrd="0" presId="urn:microsoft.com/office/officeart/2005/8/layout/chevron1"/>
    <dgm:cxn modelId="{69A32AA2-0748-4E7B-9BE3-ABC07172FDB9}" srcId="{D99E397E-317F-4446-84CC-9DFE28F05D54}" destId="{5B0A6932-5B61-4A19-8A5D-89F272A90532}" srcOrd="6" destOrd="0" parTransId="{1C600E48-7407-473F-A11C-BF733661F0A2}" sibTransId="{95F25B16-21B3-431E-8E8F-EA45363299B4}"/>
    <dgm:cxn modelId="{68279EA8-1E20-4DAB-8710-C48B8D861318}" type="presOf" srcId="{D99E397E-317F-4446-84CC-9DFE28F05D54}" destId="{4D12ECD1-BCF6-41CC-9602-F1E6A7AC9124}" srcOrd="0" destOrd="0" presId="urn:microsoft.com/office/officeart/2005/8/layout/chevron1"/>
    <dgm:cxn modelId="{B5402EC7-BA1E-4095-ABA3-05AE3DCEB0B6}" srcId="{D99E397E-317F-4446-84CC-9DFE28F05D54}" destId="{F39BFE5C-0CFD-45B9-BCC3-63E7B08ADA85}" srcOrd="2" destOrd="0" parTransId="{915D6B9C-72A4-48AC-9EBC-69A42B9C5A89}" sibTransId="{CA105A0D-8644-4854-9601-F0FB3540C171}"/>
    <dgm:cxn modelId="{4AFE4CD1-882C-4F8D-ABE9-6AF72404605B}" srcId="{D99E397E-317F-4446-84CC-9DFE28F05D54}" destId="{773EBCDF-31EF-4852-97DF-B12B15461E63}" srcOrd="8" destOrd="0" parTransId="{3EF58784-A8A2-4B13-9CE0-64B49FCC17C0}" sibTransId="{80F0C98D-CB41-4868-B678-E8FCBB50884C}"/>
    <dgm:cxn modelId="{9CED9CEF-3F9F-4F5E-8A15-F87F954B8B74}" type="presOf" srcId="{7735348D-3D23-4248-B682-8E396D2D1A9E}" destId="{341A5619-D05F-414E-B51C-9873DDF1854A}" srcOrd="0" destOrd="0" presId="urn:microsoft.com/office/officeart/2005/8/layout/chevron1"/>
    <dgm:cxn modelId="{FE9F3A03-FC09-4129-ABB3-67F3F62F8002}" type="presParOf" srcId="{4D12ECD1-BCF6-41CC-9602-F1E6A7AC9124}" destId="{02C14DE3-41AE-4265-B923-B96C5F531B73}" srcOrd="0" destOrd="0" presId="urn:microsoft.com/office/officeart/2005/8/layout/chevron1"/>
    <dgm:cxn modelId="{365EAC33-EFD2-47D2-B6FB-2F2B68C56CD0}" type="presParOf" srcId="{4D12ECD1-BCF6-41CC-9602-F1E6A7AC9124}" destId="{891E3AC9-F862-475D-85CF-784F9545D1E7}" srcOrd="1" destOrd="0" presId="urn:microsoft.com/office/officeart/2005/8/layout/chevron1"/>
    <dgm:cxn modelId="{25F972F6-63E1-4BE2-B2F6-D6BAC74ED412}" type="presParOf" srcId="{4D12ECD1-BCF6-41CC-9602-F1E6A7AC9124}" destId="{F491C4DB-1EE4-4403-B1DC-115B8D5EC51F}" srcOrd="2" destOrd="0" presId="urn:microsoft.com/office/officeart/2005/8/layout/chevron1"/>
    <dgm:cxn modelId="{E90820B0-D086-4ACC-89E8-A7E3F1989805}" type="presParOf" srcId="{4D12ECD1-BCF6-41CC-9602-F1E6A7AC9124}" destId="{73AA5562-BA6A-4086-9787-695CCCF22D33}" srcOrd="3" destOrd="0" presId="urn:microsoft.com/office/officeart/2005/8/layout/chevron1"/>
    <dgm:cxn modelId="{CF85CCE4-9A8C-4769-A0B7-51C524A9265C}" type="presParOf" srcId="{4D12ECD1-BCF6-41CC-9602-F1E6A7AC9124}" destId="{6FB1A0E6-C847-40F5-9BE2-D299A6EDE55B}" srcOrd="4" destOrd="0" presId="urn:microsoft.com/office/officeart/2005/8/layout/chevron1"/>
    <dgm:cxn modelId="{BA31871F-3873-4C98-A338-F587BE20168B}" type="presParOf" srcId="{4D12ECD1-BCF6-41CC-9602-F1E6A7AC9124}" destId="{7EDAFD15-07DE-4045-8C59-5D53A668D827}" srcOrd="5" destOrd="0" presId="urn:microsoft.com/office/officeart/2005/8/layout/chevron1"/>
    <dgm:cxn modelId="{7BEE26E9-E028-470B-ACE0-C3FDF67309A5}" type="presParOf" srcId="{4D12ECD1-BCF6-41CC-9602-F1E6A7AC9124}" destId="{327052C8-6E9E-470C-B304-3A9C28059E80}" srcOrd="6" destOrd="0" presId="urn:microsoft.com/office/officeart/2005/8/layout/chevron1"/>
    <dgm:cxn modelId="{7BB1C79E-1551-4C11-AF68-8F81627CD495}" type="presParOf" srcId="{4D12ECD1-BCF6-41CC-9602-F1E6A7AC9124}" destId="{7E82857F-FB04-4E8A-9C52-57145218E7E7}" srcOrd="7" destOrd="0" presId="urn:microsoft.com/office/officeart/2005/8/layout/chevron1"/>
    <dgm:cxn modelId="{1281A566-7CB9-44FE-B8E1-FAB514D9F715}" type="presParOf" srcId="{4D12ECD1-BCF6-41CC-9602-F1E6A7AC9124}" destId="{CE91CFEB-CC41-4FD4-9FC1-7099B81F60BD}" srcOrd="8" destOrd="0" presId="urn:microsoft.com/office/officeart/2005/8/layout/chevron1"/>
    <dgm:cxn modelId="{3071B787-2F09-4CAB-9706-F8E67BF4CA64}" type="presParOf" srcId="{4D12ECD1-BCF6-41CC-9602-F1E6A7AC9124}" destId="{B5C51644-26A0-4F58-A3D1-DF358EABA7B2}" srcOrd="9" destOrd="0" presId="urn:microsoft.com/office/officeart/2005/8/layout/chevron1"/>
    <dgm:cxn modelId="{F79B64C0-788A-4471-BAC0-05B9723D0C1E}" type="presParOf" srcId="{4D12ECD1-BCF6-41CC-9602-F1E6A7AC9124}" destId="{3A249513-ACDC-4BA6-9694-2910BB6B4E00}" srcOrd="10" destOrd="0" presId="urn:microsoft.com/office/officeart/2005/8/layout/chevron1"/>
    <dgm:cxn modelId="{6C1B3CCF-1A03-4D9F-8C3D-BC446189819E}" type="presParOf" srcId="{4D12ECD1-BCF6-41CC-9602-F1E6A7AC9124}" destId="{4F06E8FF-3F97-4AA8-8865-6690D4FA01CB}" srcOrd="11" destOrd="0" presId="urn:microsoft.com/office/officeart/2005/8/layout/chevron1"/>
    <dgm:cxn modelId="{3EED2819-6D1C-40BC-91E9-21CF0E14AC96}" type="presParOf" srcId="{4D12ECD1-BCF6-41CC-9602-F1E6A7AC9124}" destId="{729C4FCE-B993-4674-99E9-8E3F77EFED90}" srcOrd="12" destOrd="0" presId="urn:microsoft.com/office/officeart/2005/8/layout/chevron1"/>
    <dgm:cxn modelId="{D5A5C547-2DD3-4155-8038-CD16B69F4AF8}" type="presParOf" srcId="{4D12ECD1-BCF6-41CC-9602-F1E6A7AC9124}" destId="{25852197-1E6C-4A23-B504-9C4ED4C19475}" srcOrd="13" destOrd="0" presId="urn:microsoft.com/office/officeart/2005/8/layout/chevron1"/>
    <dgm:cxn modelId="{E90A6C02-CCA1-4A4F-8DDA-8AE61461E242}" type="presParOf" srcId="{4D12ECD1-BCF6-41CC-9602-F1E6A7AC9124}" destId="{341A5619-D05F-414E-B51C-9873DDF1854A}" srcOrd="14" destOrd="0" presId="urn:microsoft.com/office/officeart/2005/8/layout/chevron1"/>
    <dgm:cxn modelId="{479417A9-BFCB-48B8-810A-B7FD4AE92102}" type="presParOf" srcId="{4D12ECD1-BCF6-41CC-9602-F1E6A7AC9124}" destId="{BC3A3229-BF66-4D40-AFFA-CBF0CE435739}" srcOrd="15" destOrd="0" presId="urn:microsoft.com/office/officeart/2005/8/layout/chevron1"/>
    <dgm:cxn modelId="{ADFA5998-BD5A-4C22-90E8-05BBB701283A}" type="presParOf" srcId="{4D12ECD1-BCF6-41CC-9602-F1E6A7AC9124}" destId="{ADCB1C30-B22F-42EF-8805-1D0A9461987C}" srcOrd="1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9E397E-317F-4446-84CC-9DFE28F05D54}" type="doc">
      <dgm:prSet loTypeId="urn:microsoft.com/office/officeart/2005/8/layout/chevron1" loCatId="process" qsTypeId="urn:microsoft.com/office/officeart/2005/8/quickstyle/simple1" qsCatId="simple" csTypeId="urn:microsoft.com/office/officeart/2005/8/colors/accent1_2" csCatId="accent1" phldr="1"/>
      <dgm:spPr/>
    </dgm:pt>
    <dgm:pt modelId="{727968C9-0CD0-4839-A9F3-EE3C938A3D06}">
      <dgm:prSet phldrT="[Text]"/>
      <dgm:spPr>
        <a:solidFill>
          <a:schemeClr val="bg2">
            <a:lumMod val="25000"/>
          </a:schemeClr>
        </a:solidFill>
      </dgm:spPr>
      <dgm:t>
        <a:bodyPr/>
        <a:lstStyle/>
        <a:p>
          <a:r>
            <a:rPr lang="en-GB" dirty="0"/>
            <a:t>2024</a:t>
          </a:r>
        </a:p>
      </dgm:t>
    </dgm:pt>
    <dgm:pt modelId="{518CBEAD-60DA-4A06-A734-B582CCD4A1A9}" type="parTrans" cxnId="{4CD0B00D-133B-4ACE-B9E5-37CF81AB2913}">
      <dgm:prSet/>
      <dgm:spPr/>
      <dgm:t>
        <a:bodyPr/>
        <a:lstStyle/>
        <a:p>
          <a:endParaRPr lang="en-GB"/>
        </a:p>
      </dgm:t>
    </dgm:pt>
    <dgm:pt modelId="{E662FDD9-106F-454C-9795-FA1FE6766811}" type="sibTrans" cxnId="{4CD0B00D-133B-4ACE-B9E5-37CF81AB2913}">
      <dgm:prSet/>
      <dgm:spPr/>
      <dgm:t>
        <a:bodyPr/>
        <a:lstStyle/>
        <a:p>
          <a:endParaRPr lang="en-GB"/>
        </a:p>
      </dgm:t>
    </dgm:pt>
    <dgm:pt modelId="{4D12ECD1-BCF6-41CC-9602-F1E6A7AC9124}" type="pres">
      <dgm:prSet presAssocID="{D99E397E-317F-4446-84CC-9DFE28F05D54}" presName="Name0" presStyleCnt="0">
        <dgm:presLayoutVars>
          <dgm:dir/>
          <dgm:animLvl val="lvl"/>
          <dgm:resizeHandles val="exact"/>
        </dgm:presLayoutVars>
      </dgm:prSet>
      <dgm:spPr/>
    </dgm:pt>
    <dgm:pt modelId="{02C14DE3-41AE-4265-B923-B96C5F531B73}" type="pres">
      <dgm:prSet presAssocID="{727968C9-0CD0-4839-A9F3-EE3C938A3D06}" presName="parTxOnly" presStyleLbl="node1" presStyleIdx="0" presStyleCnt="1" custLinFactNeighborX="-798" custLinFactNeighborY="53740">
        <dgm:presLayoutVars>
          <dgm:chMax val="0"/>
          <dgm:chPref val="0"/>
          <dgm:bulletEnabled val="1"/>
        </dgm:presLayoutVars>
      </dgm:prSet>
      <dgm:spPr/>
    </dgm:pt>
  </dgm:ptLst>
  <dgm:cxnLst>
    <dgm:cxn modelId="{4CD0B00D-133B-4ACE-B9E5-37CF81AB2913}" srcId="{D99E397E-317F-4446-84CC-9DFE28F05D54}" destId="{727968C9-0CD0-4839-A9F3-EE3C938A3D06}" srcOrd="0" destOrd="0" parTransId="{518CBEAD-60DA-4A06-A734-B582CCD4A1A9}" sibTransId="{E662FDD9-106F-454C-9795-FA1FE6766811}"/>
    <dgm:cxn modelId="{4BF26987-79CD-4DFF-8C3F-3D2E6FCAA687}" type="presOf" srcId="{727968C9-0CD0-4839-A9F3-EE3C938A3D06}" destId="{02C14DE3-41AE-4265-B923-B96C5F531B73}" srcOrd="0" destOrd="0" presId="urn:microsoft.com/office/officeart/2005/8/layout/chevron1"/>
    <dgm:cxn modelId="{68279EA8-1E20-4DAB-8710-C48B8D861318}" type="presOf" srcId="{D99E397E-317F-4446-84CC-9DFE28F05D54}" destId="{4D12ECD1-BCF6-41CC-9602-F1E6A7AC9124}" srcOrd="0" destOrd="0" presId="urn:microsoft.com/office/officeart/2005/8/layout/chevron1"/>
    <dgm:cxn modelId="{FE9F3A03-FC09-4129-ABB3-67F3F62F8002}" type="presParOf" srcId="{4D12ECD1-BCF6-41CC-9602-F1E6A7AC9124}" destId="{02C14DE3-41AE-4265-B923-B96C5F531B73}" srcOrd="0"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14DE3-41AE-4265-B923-B96C5F531B73}">
      <dsp:nvSpPr>
        <dsp:cNvPr id="0" name=""/>
        <dsp:cNvSpPr/>
      </dsp:nvSpPr>
      <dsp:spPr>
        <a:xfrm>
          <a:off x="120" y="1248975"/>
          <a:ext cx="1201678" cy="480671"/>
        </a:xfrm>
        <a:prstGeom prst="chevron">
          <a:avLst/>
        </a:prstGeom>
        <a:solidFill>
          <a:schemeClr val="bg2">
            <a:lumMod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2006</a:t>
          </a:r>
        </a:p>
      </dsp:txBody>
      <dsp:txXfrm>
        <a:off x="240456" y="1248975"/>
        <a:ext cx="721007" cy="480671"/>
      </dsp:txXfrm>
    </dsp:sp>
    <dsp:sp modelId="{F491C4DB-1EE4-4403-B1DC-115B8D5EC51F}">
      <dsp:nvSpPr>
        <dsp:cNvPr id="0" name=""/>
        <dsp:cNvSpPr/>
      </dsp:nvSpPr>
      <dsp:spPr>
        <a:xfrm>
          <a:off x="1081630" y="1248975"/>
          <a:ext cx="1201678" cy="480671"/>
        </a:xfrm>
        <a:prstGeom prst="chevron">
          <a:avLst/>
        </a:prstGeom>
        <a:solidFill>
          <a:schemeClr val="bg2">
            <a:lumMod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2010</a:t>
          </a:r>
        </a:p>
      </dsp:txBody>
      <dsp:txXfrm>
        <a:off x="1321966" y="1248975"/>
        <a:ext cx="721007" cy="480671"/>
      </dsp:txXfrm>
    </dsp:sp>
    <dsp:sp modelId="{6FB1A0E6-C847-40F5-9BE2-D299A6EDE55B}">
      <dsp:nvSpPr>
        <dsp:cNvPr id="0" name=""/>
        <dsp:cNvSpPr/>
      </dsp:nvSpPr>
      <dsp:spPr>
        <a:xfrm>
          <a:off x="2163141" y="1248975"/>
          <a:ext cx="1201678" cy="480671"/>
        </a:xfrm>
        <a:prstGeom prst="chevron">
          <a:avLst/>
        </a:prstGeom>
        <a:solidFill>
          <a:schemeClr val="bg2">
            <a:lumMod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2012</a:t>
          </a:r>
        </a:p>
      </dsp:txBody>
      <dsp:txXfrm>
        <a:off x="2403477" y="1248975"/>
        <a:ext cx="721007" cy="480671"/>
      </dsp:txXfrm>
    </dsp:sp>
    <dsp:sp modelId="{327052C8-6E9E-470C-B304-3A9C28059E80}">
      <dsp:nvSpPr>
        <dsp:cNvPr id="0" name=""/>
        <dsp:cNvSpPr/>
      </dsp:nvSpPr>
      <dsp:spPr>
        <a:xfrm>
          <a:off x="3244651" y="1248975"/>
          <a:ext cx="1201678" cy="480671"/>
        </a:xfrm>
        <a:prstGeom prst="chevron">
          <a:avLst/>
        </a:prstGeom>
        <a:solidFill>
          <a:schemeClr val="bg2">
            <a:lumMod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2013</a:t>
          </a:r>
        </a:p>
      </dsp:txBody>
      <dsp:txXfrm>
        <a:off x="3484987" y="1248975"/>
        <a:ext cx="721007" cy="480671"/>
      </dsp:txXfrm>
    </dsp:sp>
    <dsp:sp modelId="{CE91CFEB-CC41-4FD4-9FC1-7099B81F60BD}">
      <dsp:nvSpPr>
        <dsp:cNvPr id="0" name=""/>
        <dsp:cNvSpPr/>
      </dsp:nvSpPr>
      <dsp:spPr>
        <a:xfrm>
          <a:off x="4326161" y="1248975"/>
          <a:ext cx="1201678" cy="480671"/>
        </a:xfrm>
        <a:prstGeom prst="chevron">
          <a:avLst/>
        </a:prstGeom>
        <a:solidFill>
          <a:schemeClr val="bg2">
            <a:lumMod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2014</a:t>
          </a:r>
        </a:p>
      </dsp:txBody>
      <dsp:txXfrm>
        <a:off x="4566497" y="1248975"/>
        <a:ext cx="721007" cy="480671"/>
      </dsp:txXfrm>
    </dsp:sp>
    <dsp:sp modelId="{3A249513-ACDC-4BA6-9694-2910BB6B4E00}">
      <dsp:nvSpPr>
        <dsp:cNvPr id="0" name=""/>
        <dsp:cNvSpPr/>
      </dsp:nvSpPr>
      <dsp:spPr>
        <a:xfrm>
          <a:off x="5407672" y="1248975"/>
          <a:ext cx="1201678" cy="480671"/>
        </a:xfrm>
        <a:prstGeom prst="chevron">
          <a:avLst/>
        </a:prstGeom>
        <a:solidFill>
          <a:schemeClr val="bg2">
            <a:lumMod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2019</a:t>
          </a:r>
        </a:p>
      </dsp:txBody>
      <dsp:txXfrm>
        <a:off x="5648008" y="1248975"/>
        <a:ext cx="721007" cy="480671"/>
      </dsp:txXfrm>
    </dsp:sp>
    <dsp:sp modelId="{729C4FCE-B993-4674-99E9-8E3F77EFED90}">
      <dsp:nvSpPr>
        <dsp:cNvPr id="0" name=""/>
        <dsp:cNvSpPr/>
      </dsp:nvSpPr>
      <dsp:spPr>
        <a:xfrm>
          <a:off x="6489182" y="1248975"/>
          <a:ext cx="1201678" cy="480671"/>
        </a:xfrm>
        <a:prstGeom prst="chevron">
          <a:avLst/>
        </a:prstGeom>
        <a:solidFill>
          <a:schemeClr val="bg2">
            <a:lumMod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2020</a:t>
          </a:r>
        </a:p>
      </dsp:txBody>
      <dsp:txXfrm>
        <a:off x="6729518" y="1248975"/>
        <a:ext cx="721007" cy="480671"/>
      </dsp:txXfrm>
    </dsp:sp>
    <dsp:sp modelId="{341A5619-D05F-414E-B51C-9873DDF1854A}">
      <dsp:nvSpPr>
        <dsp:cNvPr id="0" name=""/>
        <dsp:cNvSpPr/>
      </dsp:nvSpPr>
      <dsp:spPr>
        <a:xfrm>
          <a:off x="7570693" y="1248975"/>
          <a:ext cx="1201678" cy="480671"/>
        </a:xfrm>
        <a:prstGeom prst="chevron">
          <a:avLst/>
        </a:prstGeom>
        <a:solidFill>
          <a:schemeClr val="bg2">
            <a:lumMod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2022</a:t>
          </a:r>
        </a:p>
      </dsp:txBody>
      <dsp:txXfrm>
        <a:off x="7811029" y="1248975"/>
        <a:ext cx="721007" cy="480671"/>
      </dsp:txXfrm>
    </dsp:sp>
    <dsp:sp modelId="{ADCB1C30-B22F-42EF-8805-1D0A9461987C}">
      <dsp:nvSpPr>
        <dsp:cNvPr id="0" name=""/>
        <dsp:cNvSpPr/>
      </dsp:nvSpPr>
      <dsp:spPr>
        <a:xfrm>
          <a:off x="8652203" y="1248975"/>
          <a:ext cx="1201678" cy="480671"/>
        </a:xfrm>
        <a:prstGeom prst="chevron">
          <a:avLst/>
        </a:prstGeom>
        <a:solidFill>
          <a:schemeClr val="bg2">
            <a:lumMod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2023</a:t>
          </a:r>
        </a:p>
      </dsp:txBody>
      <dsp:txXfrm>
        <a:off x="8892539" y="1248975"/>
        <a:ext cx="721007" cy="4806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14DE3-41AE-4265-B923-B96C5F531B73}">
      <dsp:nvSpPr>
        <dsp:cNvPr id="0" name=""/>
        <dsp:cNvSpPr/>
      </dsp:nvSpPr>
      <dsp:spPr>
        <a:xfrm>
          <a:off x="0" y="487537"/>
          <a:ext cx="1134024" cy="453609"/>
        </a:xfrm>
        <a:prstGeom prst="chevron">
          <a:avLst/>
        </a:prstGeom>
        <a:solidFill>
          <a:schemeClr val="bg2">
            <a:lumMod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2024</a:t>
          </a:r>
        </a:p>
      </dsp:txBody>
      <dsp:txXfrm>
        <a:off x="226805" y="487537"/>
        <a:ext cx="680415" cy="45360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&#65279;<?xml version="1.0" encoding="utf-8"?><Relationships xmlns="http://schemas.openxmlformats.org/package/2006/relationships"><Relationship Type="http://schemas.openxmlformats.org/officeDocument/2006/relationships/theme" Target="/ppt/theme/theme2.xml"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6E20B7-3AC1-42E6-BD72-4511AA96B6D2}" type="datetimeFigureOut">
              <a:rPr lang="en-GB" smtClean="0"/>
              <a:t>02/02/2026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59AB17-2C3B-4CDF-BBD8-BAC2394CAF45}" type="slidenum">
              <a:rPr lang="en-GB" smtClean="0"/>
              <a:t>‹#›</a:t>
            </a:fld>
            <a:endParaRPr lang="en-GB"/>
          </a:p>
        </p:txBody>
      </p:sp>
    </p:spTree>
    <p:extLst>
      <p:ext uri="{BB962C8B-B14F-4D97-AF65-F5344CB8AC3E}">
        <p14:creationId xmlns:p14="http://schemas.microsoft.com/office/powerpoint/2010/main" val="298227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Relationships xmlns="http://schemas.openxmlformats.org/package/2006/relationships"><Relationship Type="http://schemas.openxmlformats.org/officeDocument/2006/relationships/slide" Target="/ppt/slides/slide2.xml" Id="rId2" /><Relationship Type="http://schemas.openxmlformats.org/officeDocument/2006/relationships/notesMaster" Target="/ppt/notesMasters/notesMaster1.xml" Id="rId1" /></Relationships>
</file>

<file path=ppt/notesSlides/_rels/notesSlide2.xml.rels>&#65279;<?xml version="1.0" encoding="utf-8"?><Relationships xmlns="http://schemas.openxmlformats.org/package/2006/relationships"><Relationship Type="http://schemas.openxmlformats.org/officeDocument/2006/relationships/slide" Target="/ppt/slides/slide8.xml" Id="rId2" /><Relationship Type="http://schemas.openxmlformats.org/officeDocument/2006/relationships/notesMaster" Target="/ppt/notesMasters/notesMaster1.xml" Id="rId1"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59AB17-2C3B-4CDF-BBD8-BAC2394CAF45}" type="slidenum">
              <a:rPr lang="en-GB" smtClean="0"/>
              <a:t>2</a:t>
            </a:fld>
            <a:endParaRPr lang="en-GB"/>
          </a:p>
        </p:txBody>
      </p:sp>
    </p:spTree>
    <p:extLst>
      <p:ext uri="{BB962C8B-B14F-4D97-AF65-F5344CB8AC3E}">
        <p14:creationId xmlns:p14="http://schemas.microsoft.com/office/powerpoint/2010/main" val="1356388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59AB17-2C3B-4CDF-BBD8-BAC2394CAF45}" type="slidenum">
              <a:rPr lang="en-GB" smtClean="0"/>
              <a:t>8</a:t>
            </a:fld>
            <a:endParaRPr lang="en-GB"/>
          </a:p>
        </p:txBody>
      </p:sp>
    </p:spTree>
    <p:extLst>
      <p:ext uri="{BB962C8B-B14F-4D97-AF65-F5344CB8AC3E}">
        <p14:creationId xmlns:p14="http://schemas.microsoft.com/office/powerpoint/2010/main" val="3265568946"/>
      </p:ext>
    </p:extLst>
  </p:cSld>
  <p:clrMapOvr>
    <a:masterClrMapping/>
  </p:clrMapOvr>
</p:notes>
</file>

<file path=ppt/slideLayouts/_rels/slideLayout1.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2.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0DF01-D04F-8035-51A5-AE2AADF154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EC21B22-DE3A-1F68-4214-17D45A1883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9A2D49E-55A0-72A2-2C8A-0A073B6B61C8}"/>
              </a:ext>
            </a:extLst>
          </p:cNvPr>
          <p:cNvSpPr>
            <a:spLocks noGrp="1"/>
          </p:cNvSpPr>
          <p:nvPr>
            <p:ph type="dt" sz="half" idx="10"/>
          </p:nvPr>
        </p:nvSpPr>
        <p:spPr/>
        <p:txBody>
          <a:bodyPr/>
          <a:lstStyle/>
          <a:p>
            <a:fld id="{2BE745ED-98D6-4702-8FB0-852091723060}" type="datetime1">
              <a:rPr lang="en-GB" smtClean="0"/>
              <a:t>02/02/2026</a:t>
            </a:fld>
            <a:endParaRPr lang="en-GB"/>
          </a:p>
        </p:txBody>
      </p:sp>
      <p:sp>
        <p:nvSpPr>
          <p:cNvPr id="5" name="Footer Placeholder 4">
            <a:extLst>
              <a:ext uri="{FF2B5EF4-FFF2-40B4-BE49-F238E27FC236}">
                <a16:creationId xmlns:a16="http://schemas.microsoft.com/office/drawing/2014/main" id="{BD3ECD14-E6CA-301E-2E61-A145E09767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D0F390-C322-A8A8-6E72-C006C0D129C8}"/>
              </a:ext>
            </a:extLst>
          </p:cNvPr>
          <p:cNvSpPr>
            <a:spLocks noGrp="1"/>
          </p:cNvSpPr>
          <p:nvPr>
            <p:ph type="sldNum" sz="quarter" idx="12"/>
          </p:nvPr>
        </p:nvSpPr>
        <p:spPr/>
        <p:txBody>
          <a:bodyPr/>
          <a:lstStyle/>
          <a:p>
            <a:fld id="{0175BF80-9736-4B37-AEFE-9C04AE005077}" type="slidenum">
              <a:rPr lang="en-GB" smtClean="0"/>
              <a:t>‹#›</a:t>
            </a:fld>
            <a:endParaRPr lang="en-GB"/>
          </a:p>
        </p:txBody>
      </p:sp>
    </p:spTree>
    <p:extLst>
      <p:ext uri="{BB962C8B-B14F-4D97-AF65-F5344CB8AC3E}">
        <p14:creationId xmlns:p14="http://schemas.microsoft.com/office/powerpoint/2010/main" val="3752610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6CF82-297D-3502-1621-6F43A68C05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D77385-D8A7-1054-263A-EA86C4FF0D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5E1043-A07F-21E8-050D-D18C590D8577}"/>
              </a:ext>
            </a:extLst>
          </p:cNvPr>
          <p:cNvSpPr>
            <a:spLocks noGrp="1"/>
          </p:cNvSpPr>
          <p:nvPr>
            <p:ph type="dt" sz="half" idx="10"/>
          </p:nvPr>
        </p:nvSpPr>
        <p:spPr/>
        <p:txBody>
          <a:bodyPr/>
          <a:lstStyle/>
          <a:p>
            <a:fld id="{52CD18DF-5B5B-4F9F-A15E-FD17DD49E985}" type="datetime1">
              <a:rPr lang="en-GB" smtClean="0"/>
              <a:t>02/02/2026</a:t>
            </a:fld>
            <a:endParaRPr lang="en-GB"/>
          </a:p>
        </p:txBody>
      </p:sp>
      <p:sp>
        <p:nvSpPr>
          <p:cNvPr id="5" name="Footer Placeholder 4">
            <a:extLst>
              <a:ext uri="{FF2B5EF4-FFF2-40B4-BE49-F238E27FC236}">
                <a16:creationId xmlns:a16="http://schemas.microsoft.com/office/drawing/2014/main" id="{37F23D8C-8185-2B18-94CB-D1030F4E5B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4C55B4-FCED-A34A-CFE5-F32A105B5BBE}"/>
              </a:ext>
            </a:extLst>
          </p:cNvPr>
          <p:cNvSpPr>
            <a:spLocks noGrp="1"/>
          </p:cNvSpPr>
          <p:nvPr>
            <p:ph type="sldNum" sz="quarter" idx="12"/>
          </p:nvPr>
        </p:nvSpPr>
        <p:spPr/>
        <p:txBody>
          <a:bodyPr/>
          <a:lstStyle/>
          <a:p>
            <a:fld id="{0175BF80-9736-4B37-AEFE-9C04AE005077}" type="slidenum">
              <a:rPr lang="en-GB" smtClean="0"/>
              <a:t>‹#›</a:t>
            </a:fld>
            <a:endParaRPr lang="en-GB"/>
          </a:p>
        </p:txBody>
      </p:sp>
    </p:spTree>
    <p:extLst>
      <p:ext uri="{BB962C8B-B14F-4D97-AF65-F5344CB8AC3E}">
        <p14:creationId xmlns:p14="http://schemas.microsoft.com/office/powerpoint/2010/main" val="3159990319"/>
      </p:ext>
    </p:extLst>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theme" Target="/ppt/theme/theme1.xml" Id="rId12" /><Relationship Type="http://schemas.openxmlformats.org/officeDocument/2006/relationships/slideLayout" Target="/ppt/slideLayouts/slideLayout2.xml" Id="rId2" /><Relationship Type="http://schemas.openxmlformats.org/officeDocument/2006/relationships/slideLayout" Target="/ppt/slideLayouts/slideLayout1.xml" Id="rId1" /></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06A3D2-150E-CB92-54CD-902446D40F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CE83F7-9749-D8F7-56F4-0778D15726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12CBC7-BA62-4B1F-C960-F3F524389A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34036A2-5E30-439D-8190-3899756D189A}" type="datetime1">
              <a:rPr lang="en-GB" smtClean="0"/>
              <a:t>02/02/2026</a:t>
            </a:fld>
            <a:endParaRPr lang="en-GB"/>
          </a:p>
        </p:txBody>
      </p:sp>
      <p:sp>
        <p:nvSpPr>
          <p:cNvPr id="5" name="Footer Placeholder 4">
            <a:extLst>
              <a:ext uri="{FF2B5EF4-FFF2-40B4-BE49-F238E27FC236}">
                <a16:creationId xmlns:a16="http://schemas.microsoft.com/office/drawing/2014/main" id="{5A7C1FDB-0AB3-9F46-ACFF-44CE39E179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6E33EBF1-C1E4-A004-AD33-89652CBD99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175BF80-9736-4B37-AEFE-9C04AE005077}" type="slidenum">
              <a:rPr lang="en-GB" smtClean="0"/>
              <a:t>‹#›</a:t>
            </a:fld>
            <a:endParaRPr lang="en-GB"/>
          </a:p>
        </p:txBody>
      </p:sp>
    </p:spTree>
    <p:extLst>
      <p:ext uri="{BB962C8B-B14F-4D97-AF65-F5344CB8AC3E}">
        <p14:creationId xmlns:p14="http://schemas.microsoft.com/office/powerpoint/2010/main" val="3319778508"/>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image" Target="/ppt/media/image2.png" Id="rId3" /><Relationship Type="http://schemas.openxmlformats.org/officeDocument/2006/relationships/image" Target="/ppt/media/image1.png" Id="rId2" /><Relationship Type="http://schemas.openxmlformats.org/officeDocument/2006/relationships/slideLayout" Target="/ppt/slideLayouts/slideLayout1.xml" Id="rId1" /></Relationships>
</file>

<file path=ppt/slides/_rels/slide10.xml.rels>&#65279;<?xml version="1.0" encoding="utf-8"?><Relationships xmlns="http://schemas.openxmlformats.org/package/2006/relationships"><Relationship Type="http://schemas.openxmlformats.org/officeDocument/2006/relationships/image" Target="/ppt/media/image8.png" Id="rId2" /><Relationship Type="http://schemas.openxmlformats.org/officeDocument/2006/relationships/slideLayout" Target="/ppt/slideLayouts/slideLayout2.xml" Id="rId1" /><Relationship Type="http://schemas.openxmlformats.org/officeDocument/2006/relationships/image" Target="/ppt/media/image16.png" Id="rId4" /><Relationship Type="http://schemas.openxmlformats.org/officeDocument/2006/relationships/hyperlink" Target="https://www.acastainsurance.gi/acasta-team/" TargetMode="External" Id="rId3" /></Relationships>
</file>

<file path=ppt/slides/_rels/slide11.xml.rels>&#65279;<?xml version="1.0" encoding="utf-8"?><Relationships xmlns="http://schemas.openxmlformats.org/package/2006/relationships"><Relationship Type="http://schemas.openxmlformats.org/officeDocument/2006/relationships/image" Target="/ppt/media/image1.png" Id="rId2" /><Relationship Type="http://schemas.openxmlformats.org/officeDocument/2006/relationships/slideLayout" Target="/ppt/slideLayouts/slideLayout2.xml" Id="rId1" /></Relationships>
</file>

<file path=ppt/slides/_rels/slide12.xml.rels>&#65279;<?xml version="1.0" encoding="utf-8"?><Relationships xmlns="http://schemas.openxmlformats.org/package/2006/relationships"><Relationship Type="http://schemas.openxmlformats.org/officeDocument/2006/relationships/image" Target="/ppt/media/image1.png" Id="rId2" /><Relationship Type="http://schemas.openxmlformats.org/officeDocument/2006/relationships/slideLayout" Target="/ppt/slideLayouts/slideLayout2.xml" Id="rId1" /></Relationships>
</file>

<file path=ppt/slides/_rels/slide13.xml.rels>&#65279;<?xml version="1.0" encoding="utf-8"?><Relationships xmlns="http://schemas.openxmlformats.org/package/2006/relationships"><Relationship Type="http://schemas.openxmlformats.org/officeDocument/2006/relationships/image" Target="/ppt/media/image44.png" Id="rId3" /><Relationship Type="http://schemas.openxmlformats.org/officeDocument/2006/relationships/image" Target="/ppt/media/image1.png" Id="rId2" /><Relationship Type="http://schemas.openxmlformats.org/officeDocument/2006/relationships/slideLayout" Target="/ppt/slideLayouts/slideLayout2.xml" Id="rId1" /><Relationship Type="http://schemas.openxmlformats.org/officeDocument/2006/relationships/image" Target="/ppt/media/image45.png" Id="rId4" /><Relationship Type="http://schemas.openxmlformats.org/officeDocument/2006/relationships/hyperlink" Target="https://www.directgap.co.uk/" TargetMode="External" Id="rId6" /><Relationship Type="http://schemas.openxmlformats.org/officeDocument/2006/relationships/hyperlink" Target="http://www.voyagerinsurance.com/" TargetMode="External" Id="rId5" /></Relationships>
</file>

<file path=ppt/slides/_rels/slide14.xml.rels>&#65279;<?xml version="1.0" encoding="utf-8"?><Relationships xmlns="http://schemas.openxmlformats.org/package/2006/relationships"><Relationship Type="http://schemas.openxmlformats.org/officeDocument/2006/relationships/image" Target="/ppt/media/image1.png" Id="rId2" /><Relationship Type="http://schemas.openxmlformats.org/officeDocument/2006/relationships/slideLayout" Target="/ppt/slideLayouts/slideLayout2.xml" Id="rId1" /></Relationships>
</file>

<file path=ppt/slides/_rels/slide15.xml.rels>&#65279;<?xml version="1.0" encoding="utf-8"?><Relationships xmlns="http://schemas.openxmlformats.org/package/2006/relationships"><Relationship Type="http://schemas.openxmlformats.org/officeDocument/2006/relationships/image" Target="/ppt/media/image1.png" Id="rId2" /><Relationship Type="http://schemas.openxmlformats.org/officeDocument/2006/relationships/slideLayout" Target="/ppt/slideLayouts/slideLayout2.xml" Id="rId1" /><Relationship Type="http://schemas.openxmlformats.org/officeDocument/2006/relationships/image" Target="/ppt/media/image48.png" Id="rId6" /><Relationship Type="http://schemas.openxmlformats.org/officeDocument/2006/relationships/image" Target="/ppt/media/image47.jpg" Id="rId5" /><Relationship Type="http://schemas.openxmlformats.org/officeDocument/2006/relationships/image" Target="/ppt/media/image46.png" Id="rId4" /><Relationship Type="http://schemas.openxmlformats.org/officeDocument/2006/relationships/hyperlink" Target="https://www.acastaeurope.co.uk/acasta-broker-application/" TargetMode="External" Id="rId3" /></Relationships>
</file>

<file path=ppt/slides/_rels/slide16.xml.rels>&#65279;<?xml version="1.0" encoding="utf-8"?><Relationships xmlns="http://schemas.openxmlformats.org/package/2006/relationships"><Relationship Type="http://schemas.openxmlformats.org/officeDocument/2006/relationships/image" Target="/ppt/media/image1.png" Id="rId2" /><Relationship Type="http://schemas.openxmlformats.org/officeDocument/2006/relationships/slideLayout" Target="/ppt/slideLayouts/slideLayout2.xml" Id="rId1" /><Relationship Type="http://schemas.openxmlformats.org/officeDocument/2006/relationships/image" Target="/ppt/media/image2.png" Id="rId5" /><Relationship Type="http://schemas.openxmlformats.org/officeDocument/2006/relationships/hyperlink" Target="mailto:info@acastainsurance.gi" TargetMode="External" Id="rId3" /><Relationship Type="http://schemas.openxmlformats.org/officeDocument/2006/relationships/hyperlink" Target="http://www.acastainsurance.gi/" TargetMode="External" Id="rId4" /></Relationships>
</file>

<file path=ppt/slides/_rels/slide2.xml.rels>&#65279;<?xml version="1.0" encoding="utf-8"?><Relationships xmlns="http://schemas.openxmlformats.org/package/2006/relationships"><Relationship Type="http://schemas.openxmlformats.org/officeDocument/2006/relationships/image" Target="/ppt/media/image3.png" Id="rId3" /><Relationship Type="http://schemas.openxmlformats.org/officeDocument/2006/relationships/notesSlide" Target="/ppt/notesSlides/notesSlide1.xml" Id="rId2" /><Relationship Type="http://schemas.openxmlformats.org/officeDocument/2006/relationships/slideLayout" Target="/ppt/slideLayouts/slideLayout2.xml" Id="rId1" /></Relationships>
</file>

<file path=ppt/slides/_rels/slide3.xml.rels>&#65279;<?xml version="1.0" encoding="utf-8"?><Relationships xmlns="http://schemas.openxmlformats.org/package/2006/relationships"><Relationship Type="http://schemas.openxmlformats.org/officeDocument/2006/relationships/image" Target="/ppt/media/image4.png" Id="rId3" /><Relationship Type="http://schemas.openxmlformats.org/officeDocument/2006/relationships/image" Target="/ppt/media/image1.png" Id="rId2" /><Relationship Type="http://schemas.openxmlformats.org/officeDocument/2006/relationships/slideLayout" Target="/ppt/slideLayouts/slideLayout2.xml" Id="rId1" /><Relationship Type="http://schemas.openxmlformats.org/officeDocument/2006/relationships/image" Target="/ppt/media/image6.png" Id="rId5" /><Relationship Type="http://schemas.openxmlformats.org/officeDocument/2006/relationships/image" Target="/ppt/media/image5.png" Id="rId4" /></Relationships>
</file>

<file path=ppt/slides/_rels/slide4.xml.rels>&#65279;<?xml version="1.0" encoding="utf-8"?><Relationships xmlns="http://schemas.openxmlformats.org/package/2006/relationships"><Relationship Type="http://schemas.openxmlformats.org/officeDocument/2006/relationships/diagramData" Target="/ppt/diagrams/data2.xml" Id="rId8" /><Relationship Type="http://schemas.openxmlformats.org/officeDocument/2006/relationships/diagramData" Target="/ppt/diagrams/data1.xml" Id="rId3" /><Relationship Type="http://schemas.microsoft.com/office/2007/relationships/diagramDrawing" Target="/ppt/diagrams/drawing1.xml" Id="rId7" /><Relationship Type="http://schemas.microsoft.com/office/2007/relationships/diagramDrawing" Target="/ppt/diagrams/drawing2.xml" Id="rId12" /><Relationship Type="http://schemas.openxmlformats.org/officeDocument/2006/relationships/image" Target="/ppt/media/image1.png" Id="rId2" /><Relationship Type="http://schemas.openxmlformats.org/officeDocument/2006/relationships/slideLayout" Target="/ppt/slideLayouts/slideLayout2.xml" Id="rId1" /><Relationship Type="http://schemas.openxmlformats.org/officeDocument/2006/relationships/diagramColors" Target="/ppt/diagrams/colors1.xml" Id="rId6" /><Relationship Type="http://schemas.openxmlformats.org/officeDocument/2006/relationships/diagramColors" Target="/ppt/diagrams/colors2.xml" Id="rId11" /><Relationship Type="http://schemas.openxmlformats.org/officeDocument/2006/relationships/diagramQuickStyle" Target="/ppt/diagrams/quickStyle1.xml" Id="rId5" /><Relationship Type="http://schemas.openxmlformats.org/officeDocument/2006/relationships/diagramQuickStyle" Target="/ppt/diagrams/quickStyle2.xml" Id="rId10" /><Relationship Type="http://schemas.openxmlformats.org/officeDocument/2006/relationships/diagramLayout" Target="/ppt/diagrams/layout1.xml" Id="rId4" /><Relationship Type="http://schemas.openxmlformats.org/officeDocument/2006/relationships/diagramLayout" Target="/ppt/diagrams/layout2.xml" Id="rId9" /></Relationships>
</file>

<file path=ppt/slides/_rels/slide5.xml.rels>&#65279;<?xml version="1.0" encoding="utf-8"?><Relationships xmlns="http://schemas.openxmlformats.org/package/2006/relationships"><Relationship Type="http://schemas.openxmlformats.org/officeDocument/2006/relationships/image" Target="/ppt/media/image7.png" Id="rId3" /><Relationship Type="http://schemas.openxmlformats.org/officeDocument/2006/relationships/image" Target="/ppt/media/image1.png" Id="rId2" /><Relationship Type="http://schemas.openxmlformats.org/officeDocument/2006/relationships/slideLayout" Target="/ppt/slideLayouts/slideLayout2.xml" Id="rId1" /></Relationships>
</file>

<file path=ppt/slides/_rels/slide6.xml.rels>&#65279;<?xml version="1.0" encoding="utf-8"?><Relationships xmlns="http://schemas.openxmlformats.org/package/2006/relationships"><Relationship Type="http://schemas.openxmlformats.org/officeDocument/2006/relationships/image" Target="/ppt/media/image13.png" Id="rId8" /><Relationship Type="http://schemas.openxmlformats.org/officeDocument/2006/relationships/image" Target="/ppt/media/image9.png" Id="rId3" /><Relationship Type="http://schemas.openxmlformats.org/officeDocument/2006/relationships/image" Target="/ppt/media/image12.png" Id="rId7" /><Relationship Type="http://schemas.openxmlformats.org/officeDocument/2006/relationships/image" Target="/ppt/media/image8.png" Id="rId2" /><Relationship Type="http://schemas.openxmlformats.org/officeDocument/2006/relationships/slideLayout" Target="/ppt/slideLayouts/slideLayout2.xml" Id="rId1" /><Relationship Type="http://schemas.openxmlformats.org/officeDocument/2006/relationships/image" Target="/ppt/media/image11.png" Id="rId6" /><Relationship Type="http://schemas.openxmlformats.org/officeDocument/2006/relationships/image" Target="/ppt/media/image10.png" Id="rId5" /><Relationship Type="http://schemas.openxmlformats.org/officeDocument/2006/relationships/image" Target="/ppt/media/image15.png" Id="rId10" /><Relationship Type="http://schemas.openxmlformats.org/officeDocument/2006/relationships/image" Target="/ppt/media/image14.png" Id="rId9" /><Relationship Type="http://schemas.openxmlformats.org/officeDocument/2006/relationships/hyperlink" Target="https://www.acastainsurance.gi/acasta-team/" TargetMode="External" Id="rId4" /></Relationships>
</file>

<file path=ppt/slides/_rels/slide7.xml.rels>&#65279;<?xml version="1.0" encoding="utf-8"?><Relationships xmlns="http://schemas.openxmlformats.org/package/2006/relationships"><Relationship Type="http://schemas.openxmlformats.org/officeDocument/2006/relationships/image" Target="/ppt/media/image21.png" Id="rId8" /><Relationship Type="http://schemas.openxmlformats.org/officeDocument/2006/relationships/image" Target="/ppt/media/image16.png" Id="rId3" /><Relationship Type="http://schemas.openxmlformats.org/officeDocument/2006/relationships/image" Target="/ppt/media/image20.png" Id="rId7" /><Relationship Type="http://schemas.openxmlformats.org/officeDocument/2006/relationships/image" Target="/ppt/media/image25.png" Id="rId12" /><Relationship Type="http://schemas.openxmlformats.org/officeDocument/2006/relationships/image" Target="/ppt/media/image1.png" Id="rId2" /><Relationship Type="http://schemas.openxmlformats.org/officeDocument/2006/relationships/slideLayout" Target="/ppt/slideLayouts/slideLayout2.xml" Id="rId1" /><Relationship Type="http://schemas.openxmlformats.org/officeDocument/2006/relationships/image" Target="/ppt/media/image19.png" Id="rId6" /><Relationship Type="http://schemas.openxmlformats.org/officeDocument/2006/relationships/image" Target="/ppt/media/image24.png" Id="rId11" /><Relationship Type="http://schemas.openxmlformats.org/officeDocument/2006/relationships/image" Target="/ppt/media/image18.png" Id="rId5" /><Relationship Type="http://schemas.openxmlformats.org/officeDocument/2006/relationships/image" Target="/ppt/media/image23.png" Id="rId10" /><Relationship Type="http://schemas.openxmlformats.org/officeDocument/2006/relationships/image" Target="/ppt/media/image17.png" Id="rId4" /><Relationship Type="http://schemas.openxmlformats.org/officeDocument/2006/relationships/image" Target="/ppt/media/image22.png" Id="rId9" /></Relationships>
</file>

<file path=ppt/slides/_rels/slide8.xml.rels>&#65279;<?xml version="1.0" encoding="utf-8"?><Relationships xmlns="http://schemas.openxmlformats.org/package/2006/relationships"><Relationship Type="http://schemas.openxmlformats.org/officeDocument/2006/relationships/image" Target="/ppt/media/image29.png" Id="rId8" /><Relationship Type="http://schemas.openxmlformats.org/officeDocument/2006/relationships/image" Target="/ppt/media/image34.png" Id="rId13" /><Relationship Type="http://schemas.openxmlformats.org/officeDocument/2006/relationships/image" Target="/ppt/media/image1.png" Id="rId3" /><Relationship Type="http://schemas.openxmlformats.org/officeDocument/2006/relationships/image" Target="/ppt/media/image28.png" Id="rId7" /><Relationship Type="http://schemas.openxmlformats.org/officeDocument/2006/relationships/image" Target="/ppt/media/image33.png" Id="rId12" /><Relationship Type="http://schemas.openxmlformats.org/officeDocument/2006/relationships/notesSlide" Target="/ppt/notesSlides/notesSlide2.xml" Id="rId2" /><Relationship Type="http://schemas.openxmlformats.org/officeDocument/2006/relationships/slideLayout" Target="/ppt/slideLayouts/slideLayout2.xml" Id="rId1" /><Relationship Type="http://schemas.openxmlformats.org/officeDocument/2006/relationships/image" Target="/ppt/media/image27.png" Id="rId6" /><Relationship Type="http://schemas.openxmlformats.org/officeDocument/2006/relationships/image" Target="/ppt/media/image32.png" Id="rId11" /><Relationship Type="http://schemas.openxmlformats.org/officeDocument/2006/relationships/image" Target="/ppt/media/image26.png" Id="rId5" /><Relationship Type="http://schemas.openxmlformats.org/officeDocument/2006/relationships/image" Target="/ppt/media/image31.png" Id="rId10" /><Relationship Type="http://schemas.openxmlformats.org/officeDocument/2006/relationships/image" Target="/ppt/media/image16.png" Id="rId4" /><Relationship Type="http://schemas.openxmlformats.org/officeDocument/2006/relationships/image" Target="/ppt/media/image30.png" Id="rId9" /></Relationships>
</file>

<file path=ppt/slides/_rels/slide9.xml.rels>&#65279;<?xml version="1.0" encoding="utf-8"?><Relationships xmlns="http://schemas.openxmlformats.org/package/2006/relationships"><Relationship Type="http://schemas.openxmlformats.org/officeDocument/2006/relationships/image" Target="/ppt/media/image39.png" Id="rId8" /><Relationship Type="http://schemas.openxmlformats.org/officeDocument/2006/relationships/image" Target="/ppt/media/image16.png" Id="rId3" /><Relationship Type="http://schemas.openxmlformats.org/officeDocument/2006/relationships/image" Target="/ppt/media/image38.png" Id="rId7" /><Relationship Type="http://schemas.openxmlformats.org/officeDocument/2006/relationships/image" Target="/ppt/media/image43.png" Id="rId12" /><Relationship Type="http://schemas.openxmlformats.org/officeDocument/2006/relationships/image" Target="/ppt/media/image1.png" Id="rId2" /><Relationship Type="http://schemas.openxmlformats.org/officeDocument/2006/relationships/slideLayout" Target="/ppt/slideLayouts/slideLayout2.xml" Id="rId1" /><Relationship Type="http://schemas.openxmlformats.org/officeDocument/2006/relationships/image" Target="/ppt/media/image37.png" Id="rId6" /><Relationship Type="http://schemas.openxmlformats.org/officeDocument/2006/relationships/image" Target="/ppt/media/image42.png" Id="rId11" /><Relationship Type="http://schemas.openxmlformats.org/officeDocument/2006/relationships/image" Target="/ppt/media/image36.png" Id="rId5" /><Relationship Type="http://schemas.openxmlformats.org/officeDocument/2006/relationships/image" Target="/ppt/media/image41.png" Id="rId10" /><Relationship Type="http://schemas.openxmlformats.org/officeDocument/2006/relationships/image" Target="/ppt/media/image35.png" Id="rId4" /><Relationship Type="http://schemas.openxmlformats.org/officeDocument/2006/relationships/image" Target="/ppt/media/image40.png" Id="rId9"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olorful pattern with rectangles&#10;&#10;Description automatically generated">
            <a:extLst>
              <a:ext uri="{FF2B5EF4-FFF2-40B4-BE49-F238E27FC236}">
                <a16:creationId xmlns:a16="http://schemas.microsoft.com/office/drawing/2014/main" id="{B59A3C95-D721-3F2F-EB99-21FEE6750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A3E92B2D-D005-85D1-C4AF-4E574CA902A0}"/>
              </a:ext>
            </a:extLst>
          </p:cNvPr>
          <p:cNvSpPr/>
          <p:nvPr/>
        </p:nvSpPr>
        <p:spPr>
          <a:xfrm>
            <a:off x="0" y="1"/>
            <a:ext cx="12192000" cy="6857999"/>
          </a:xfrm>
          <a:prstGeom prst="rect">
            <a:avLst/>
          </a:prstGeom>
          <a:solidFill>
            <a:srgbClr val="619640">
              <a:alpha val="8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6F3EA667-6915-9C0F-612F-EFB3ECCC1782}"/>
              </a:ext>
            </a:extLst>
          </p:cNvPr>
          <p:cNvSpPr/>
          <p:nvPr/>
        </p:nvSpPr>
        <p:spPr>
          <a:xfrm>
            <a:off x="668079" y="600850"/>
            <a:ext cx="10855841" cy="5656299"/>
          </a:xfrm>
          <a:prstGeom prst="roundRect">
            <a:avLst>
              <a:gd name="adj" fmla="val 7420"/>
            </a:avLst>
          </a:prstGeom>
          <a:solidFill>
            <a:srgbClr val="FFFFFF">
              <a:alpha val="94902"/>
            </a:srgbClr>
          </a:solidFill>
          <a:ln>
            <a:solidFill>
              <a:schemeClr val="bg1">
                <a:alpha val="8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DEA58671-708F-1043-851F-D2D8BFC74C24}"/>
              </a:ext>
            </a:extLst>
          </p:cNvPr>
          <p:cNvSpPr txBox="1"/>
          <p:nvPr/>
        </p:nvSpPr>
        <p:spPr>
          <a:xfrm>
            <a:off x="3376866" y="4334972"/>
            <a:ext cx="5438266" cy="646331"/>
          </a:xfrm>
          <a:prstGeom prst="rect">
            <a:avLst/>
          </a:prstGeom>
          <a:noFill/>
        </p:spPr>
        <p:txBody>
          <a:bodyPr wrap="square" rtlCol="0">
            <a:spAutoFit/>
          </a:bodyPr>
          <a:lstStyle/>
          <a:p>
            <a:pPr algn="ctr"/>
            <a:r>
              <a:rPr lang="en-GB" sz="3600" dirty="0">
                <a:solidFill>
                  <a:srgbClr val="619640"/>
                </a:solidFill>
                <a:latin typeface="Arial" panose="020B0604020202020204" pitchFamily="34" charset="0"/>
                <a:cs typeface="Arial" panose="020B0604020202020204" pitchFamily="34" charset="0"/>
              </a:rPr>
              <a:t>Company</a:t>
            </a:r>
            <a:r>
              <a:rPr lang="en-GB" sz="3600" dirty="0">
                <a:solidFill>
                  <a:srgbClr val="20407E"/>
                </a:solidFill>
                <a:latin typeface="Arial" panose="020B0604020202020204" pitchFamily="34" charset="0"/>
                <a:cs typeface="Arial" panose="020B0604020202020204" pitchFamily="34" charset="0"/>
              </a:rPr>
              <a:t> </a:t>
            </a:r>
            <a:r>
              <a:rPr lang="en-GB" sz="3600" dirty="0">
                <a:solidFill>
                  <a:srgbClr val="619640"/>
                </a:solidFill>
                <a:latin typeface="Arial" panose="020B0604020202020204" pitchFamily="34" charset="0"/>
                <a:cs typeface="Arial" panose="020B0604020202020204" pitchFamily="34" charset="0"/>
              </a:rPr>
              <a:t>Introduction</a:t>
            </a:r>
          </a:p>
        </p:txBody>
      </p:sp>
      <p:pic>
        <p:nvPicPr>
          <p:cNvPr id="8" name="Picture 7" descr="A logo with a black background&#10;&#10;Description automatically generated">
            <a:extLst>
              <a:ext uri="{FF2B5EF4-FFF2-40B4-BE49-F238E27FC236}">
                <a16:creationId xmlns:a16="http://schemas.microsoft.com/office/drawing/2014/main" id="{CEB7C842-6925-A265-DF73-294798FFAF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4001" y="2171829"/>
            <a:ext cx="4423996" cy="2063942"/>
          </a:xfrm>
          <a:prstGeom prst="rect">
            <a:avLst/>
          </a:prstGeom>
        </p:spPr>
      </p:pic>
      <p:sp>
        <p:nvSpPr>
          <p:cNvPr id="2" name="Slide Number Placeholder 1">
            <a:extLst>
              <a:ext uri="{FF2B5EF4-FFF2-40B4-BE49-F238E27FC236}">
                <a16:creationId xmlns:a16="http://schemas.microsoft.com/office/drawing/2014/main" id="{D1EF6522-D4E3-2DA9-CA98-F1D5599B1BCF}"/>
              </a:ext>
            </a:extLst>
          </p:cNvPr>
          <p:cNvSpPr>
            <a:spLocks noGrp="1"/>
          </p:cNvSpPr>
          <p:nvPr>
            <p:ph type="sldNum" sz="quarter" idx="12"/>
          </p:nvPr>
        </p:nvSpPr>
        <p:spPr/>
        <p:txBody>
          <a:bodyPr/>
          <a:lstStyle/>
          <a:p>
            <a:fld id="{0175BF80-9736-4B37-AEFE-9C04AE005077}" type="slidenum">
              <a:rPr lang="en-GB" smtClean="0"/>
              <a:t>1</a:t>
            </a:fld>
            <a:endParaRPr lang="en-GB"/>
          </a:p>
        </p:txBody>
      </p:sp>
    </p:spTree>
    <p:extLst>
      <p:ext uri="{BB962C8B-B14F-4D97-AF65-F5344CB8AC3E}">
        <p14:creationId xmlns:p14="http://schemas.microsoft.com/office/powerpoint/2010/main" val="913820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black dots&#10;&#10;Description automatically generated">
            <a:extLst>
              <a:ext uri="{FF2B5EF4-FFF2-40B4-BE49-F238E27FC236}">
                <a16:creationId xmlns:a16="http://schemas.microsoft.com/office/drawing/2014/main" id="{0753BCE2-78D8-4730-34C6-55A6A918654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175" y="0"/>
            <a:ext cx="12185650" cy="6858000"/>
          </a:xfrm>
          <a:prstGeom prst="rect">
            <a:avLst/>
          </a:prstGeom>
        </p:spPr>
      </p:pic>
      <p:sp>
        <p:nvSpPr>
          <p:cNvPr id="17" name="TextBox 16">
            <a:extLst>
              <a:ext uri="{FF2B5EF4-FFF2-40B4-BE49-F238E27FC236}">
                <a16:creationId xmlns:a16="http://schemas.microsoft.com/office/drawing/2014/main" id="{DBAA9055-518F-42AE-788D-2F38DCF6EB39}"/>
              </a:ext>
            </a:extLst>
          </p:cNvPr>
          <p:cNvSpPr txBox="1"/>
          <p:nvPr/>
        </p:nvSpPr>
        <p:spPr>
          <a:xfrm>
            <a:off x="3788524" y="5070606"/>
            <a:ext cx="2231167" cy="276999"/>
          </a:xfrm>
          <a:prstGeom prst="rect">
            <a:avLst/>
          </a:prstGeom>
          <a:noFill/>
        </p:spPr>
        <p:txBody>
          <a:bodyPr wrap="square" rtlCol="0">
            <a:spAutoFit/>
          </a:bodyPr>
          <a:lstStyle/>
          <a:p>
            <a:r>
              <a:rPr lang="en-GB" sz="12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View Insurers Team profiles</a:t>
            </a:r>
            <a:endParaRPr lang="en-GB" sz="1200"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68DF4CEB-0E06-F399-85F9-579DECB59E76}"/>
              </a:ext>
            </a:extLst>
          </p:cNvPr>
          <p:cNvSpPr/>
          <p:nvPr/>
        </p:nvSpPr>
        <p:spPr>
          <a:xfrm>
            <a:off x="11031613" y="0"/>
            <a:ext cx="840891" cy="6858000"/>
          </a:xfrm>
          <a:prstGeom prst="rect">
            <a:avLst/>
          </a:prstGeom>
          <a:solidFill>
            <a:srgbClr val="61964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4B6395DD-E843-127F-0AC4-FFB5709F0F97}"/>
              </a:ext>
            </a:extLst>
          </p:cNvPr>
          <p:cNvSpPr/>
          <p:nvPr/>
        </p:nvSpPr>
        <p:spPr>
          <a:xfrm>
            <a:off x="11832879" y="0"/>
            <a:ext cx="359121"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FA5107B-0695-87EF-C11C-8E648E314C6F}"/>
              </a:ext>
            </a:extLst>
          </p:cNvPr>
          <p:cNvSpPr txBox="1"/>
          <p:nvPr/>
        </p:nvSpPr>
        <p:spPr>
          <a:xfrm>
            <a:off x="490018" y="188239"/>
            <a:ext cx="7784849" cy="830997"/>
          </a:xfrm>
          <a:prstGeom prst="rect">
            <a:avLst/>
          </a:prstGeom>
          <a:noFill/>
        </p:spPr>
        <p:txBody>
          <a:bodyPr wrap="square" rtlCol="0">
            <a:spAutoFit/>
          </a:bodyPr>
          <a:lstStyle/>
          <a:p>
            <a:r>
              <a:rPr lang="en-GB" sz="4800" dirty="0">
                <a:latin typeface="Arial" panose="020B0604020202020204" pitchFamily="34" charset="0"/>
                <a:cs typeface="Arial" panose="020B0604020202020204" pitchFamily="34" charset="0"/>
              </a:rPr>
              <a:t>Acasta’s Product </a:t>
            </a:r>
            <a:r>
              <a:rPr lang="en-GB" sz="4800" dirty="0">
                <a:solidFill>
                  <a:srgbClr val="619640"/>
                </a:solidFill>
                <a:latin typeface="Arial" panose="020B0604020202020204" pitchFamily="34" charset="0"/>
                <a:cs typeface="Arial" panose="020B0604020202020204" pitchFamily="34" charset="0"/>
              </a:rPr>
              <a:t>Appetite</a:t>
            </a:r>
          </a:p>
        </p:txBody>
      </p:sp>
      <p:graphicFrame>
        <p:nvGraphicFramePr>
          <p:cNvPr id="86" name="Table 85">
            <a:extLst>
              <a:ext uri="{FF2B5EF4-FFF2-40B4-BE49-F238E27FC236}">
                <a16:creationId xmlns:a16="http://schemas.microsoft.com/office/drawing/2014/main" id="{D1BD8104-6142-2CB1-964C-6200F68125CB}"/>
              </a:ext>
            </a:extLst>
          </p:cNvPr>
          <p:cNvGraphicFramePr>
            <a:graphicFrameLocks noGrp="1"/>
          </p:cNvGraphicFramePr>
          <p:nvPr>
            <p:extLst>
              <p:ext uri="{D42A27DB-BD31-4B8C-83A1-F6EECF244321}">
                <p14:modId xmlns:p14="http://schemas.microsoft.com/office/powerpoint/2010/main" val="888184522"/>
              </p:ext>
            </p:extLst>
          </p:nvPr>
        </p:nvGraphicFramePr>
        <p:xfrm>
          <a:off x="598395" y="1207475"/>
          <a:ext cx="8873455" cy="4536870"/>
        </p:xfrm>
        <a:graphic>
          <a:graphicData uri="http://schemas.openxmlformats.org/drawingml/2006/table">
            <a:tbl>
              <a:tblPr firstRow="1" bandRow="1">
                <a:tableStyleId>{5940675A-B579-460E-94D1-54222C63F5DA}</a:tableStyleId>
              </a:tblPr>
              <a:tblGrid>
                <a:gridCol w="2257005">
                  <a:extLst>
                    <a:ext uri="{9D8B030D-6E8A-4147-A177-3AD203B41FA5}">
                      <a16:colId xmlns:a16="http://schemas.microsoft.com/office/drawing/2014/main" val="3977297529"/>
                    </a:ext>
                  </a:extLst>
                </a:gridCol>
                <a:gridCol w="2179722">
                  <a:extLst>
                    <a:ext uri="{9D8B030D-6E8A-4147-A177-3AD203B41FA5}">
                      <a16:colId xmlns:a16="http://schemas.microsoft.com/office/drawing/2014/main" val="130722523"/>
                    </a:ext>
                  </a:extLst>
                </a:gridCol>
                <a:gridCol w="2218364">
                  <a:extLst>
                    <a:ext uri="{9D8B030D-6E8A-4147-A177-3AD203B41FA5}">
                      <a16:colId xmlns:a16="http://schemas.microsoft.com/office/drawing/2014/main" val="2040691950"/>
                    </a:ext>
                  </a:extLst>
                </a:gridCol>
                <a:gridCol w="2218364">
                  <a:extLst>
                    <a:ext uri="{9D8B030D-6E8A-4147-A177-3AD203B41FA5}">
                      <a16:colId xmlns:a16="http://schemas.microsoft.com/office/drawing/2014/main" val="473575793"/>
                    </a:ext>
                  </a:extLst>
                </a:gridCol>
              </a:tblGrid>
              <a:tr h="331714">
                <a:tc>
                  <a:txBody>
                    <a:bodyPr/>
                    <a:lstStyle/>
                    <a:p>
                      <a:endParaRPr lang="en-GB" sz="1000" b="1" dirty="0">
                        <a:latin typeface="Arial" panose="020B0604020202020204" pitchFamily="34" charset="0"/>
                        <a:cs typeface="Arial" panose="020B0604020202020204" pitchFamily="34" charset="0"/>
                      </a:endParaRPr>
                    </a:p>
                  </a:txBody>
                  <a:tcPr marL="60323" marR="60323" marT="30166" marB="30166">
                    <a:solidFill>
                      <a:srgbClr val="4A7331"/>
                    </a:solidFill>
                  </a:tcPr>
                </a:tc>
                <a:tc>
                  <a:txBody>
                    <a:bodyPr/>
                    <a:lstStyle/>
                    <a:p>
                      <a:endParaRPr lang="en-GB" sz="1800" dirty="0"/>
                    </a:p>
                  </a:txBody>
                  <a:tcPr marL="60323" marR="60323" marT="30166" marB="30166">
                    <a:solidFill>
                      <a:srgbClr val="619640">
                        <a:alpha val="6000"/>
                      </a:srgbClr>
                    </a:solidFill>
                  </a:tcPr>
                </a:tc>
                <a:tc>
                  <a:txBody>
                    <a:bodyPr/>
                    <a:lstStyle/>
                    <a:p>
                      <a:endParaRPr lang="en-GB" sz="1800" dirty="0"/>
                    </a:p>
                  </a:txBody>
                  <a:tcPr marL="60323" marR="60323" marT="30166" marB="30166">
                    <a:solidFill>
                      <a:srgbClr val="619640">
                        <a:alpha val="6000"/>
                      </a:srgbClr>
                    </a:solidFill>
                  </a:tcPr>
                </a:tc>
                <a:tc>
                  <a:txBody>
                    <a:bodyPr/>
                    <a:lstStyle/>
                    <a:p>
                      <a:endParaRPr lang="en-GB" sz="1800" dirty="0"/>
                    </a:p>
                  </a:txBody>
                  <a:tcPr marL="60323" marR="60323" marT="30166" marB="30166">
                    <a:solidFill>
                      <a:srgbClr val="619640">
                        <a:alpha val="6000"/>
                      </a:srgbClr>
                    </a:solidFill>
                  </a:tcPr>
                </a:tc>
                <a:extLst>
                  <a:ext uri="{0D108BD9-81ED-4DB2-BD59-A6C34878D82A}">
                    <a16:rowId xmlns:a16="http://schemas.microsoft.com/office/drawing/2014/main" val="4173127761"/>
                  </a:ext>
                </a:extLst>
              </a:tr>
              <a:tr h="331714">
                <a:tc>
                  <a:txBody>
                    <a:bodyPr/>
                    <a:lstStyle/>
                    <a:p>
                      <a:endParaRPr lang="en-GB" sz="1800" dirty="0"/>
                    </a:p>
                  </a:txBody>
                  <a:tcPr marL="60323" marR="60323" marT="30166" marB="30166">
                    <a:solidFill>
                      <a:srgbClr val="4A7331"/>
                    </a:solidFill>
                  </a:tcPr>
                </a:tc>
                <a:tc>
                  <a:txBody>
                    <a:bodyPr/>
                    <a:lstStyle/>
                    <a:p>
                      <a:endParaRPr lang="en-GB" sz="1800" dirty="0"/>
                    </a:p>
                  </a:txBody>
                  <a:tcPr marL="60323" marR="60323" marT="30166" marB="30166">
                    <a:solidFill>
                      <a:schemeClr val="bg1">
                        <a:alpha val="6000"/>
                      </a:schemeClr>
                    </a:solidFill>
                  </a:tcPr>
                </a:tc>
                <a:tc>
                  <a:txBody>
                    <a:bodyPr/>
                    <a:lstStyle/>
                    <a:p>
                      <a:endParaRPr lang="en-GB" sz="1800" dirty="0"/>
                    </a:p>
                  </a:txBody>
                  <a:tcPr marL="60323" marR="60323" marT="30166" marB="30166">
                    <a:solidFill>
                      <a:schemeClr val="bg1">
                        <a:alpha val="6000"/>
                      </a:schemeClr>
                    </a:solidFill>
                  </a:tcPr>
                </a:tc>
                <a:tc>
                  <a:txBody>
                    <a:bodyPr/>
                    <a:lstStyle/>
                    <a:p>
                      <a:endParaRPr lang="en-GB" sz="1800" dirty="0"/>
                    </a:p>
                  </a:txBody>
                  <a:tcPr marL="60323" marR="60323" marT="30166" marB="30166">
                    <a:solidFill>
                      <a:schemeClr val="bg1">
                        <a:alpha val="6000"/>
                      </a:schemeClr>
                    </a:solidFill>
                  </a:tcPr>
                </a:tc>
                <a:extLst>
                  <a:ext uri="{0D108BD9-81ED-4DB2-BD59-A6C34878D82A}">
                    <a16:rowId xmlns:a16="http://schemas.microsoft.com/office/drawing/2014/main" val="1216366263"/>
                  </a:ext>
                </a:extLst>
              </a:tr>
              <a:tr h="331714">
                <a:tc>
                  <a:txBody>
                    <a:bodyPr/>
                    <a:lstStyle/>
                    <a:p>
                      <a:endParaRPr lang="en-GB" sz="1800" dirty="0"/>
                    </a:p>
                  </a:txBody>
                  <a:tcPr marL="60323" marR="60323" marT="30166" marB="30166">
                    <a:solidFill>
                      <a:srgbClr val="4A7331"/>
                    </a:solidFill>
                  </a:tcPr>
                </a:tc>
                <a:tc>
                  <a:txBody>
                    <a:bodyPr/>
                    <a:lstStyle/>
                    <a:p>
                      <a:endParaRPr lang="en-GB" sz="1800" dirty="0"/>
                    </a:p>
                  </a:txBody>
                  <a:tcPr marL="60323" marR="60323" marT="30166" marB="30166">
                    <a:solidFill>
                      <a:schemeClr val="bg1">
                        <a:alpha val="6000"/>
                      </a:schemeClr>
                    </a:solidFill>
                  </a:tcPr>
                </a:tc>
                <a:tc>
                  <a:txBody>
                    <a:bodyPr/>
                    <a:lstStyle/>
                    <a:p>
                      <a:endParaRPr lang="en-GB" sz="1800" dirty="0"/>
                    </a:p>
                  </a:txBody>
                  <a:tcPr marL="60323" marR="60323" marT="30166" marB="30166">
                    <a:solidFill>
                      <a:schemeClr val="bg1">
                        <a:alpha val="6000"/>
                      </a:schemeClr>
                    </a:solidFill>
                  </a:tcPr>
                </a:tc>
                <a:tc>
                  <a:txBody>
                    <a:bodyPr/>
                    <a:lstStyle/>
                    <a:p>
                      <a:endParaRPr lang="en-GB" sz="1800" dirty="0"/>
                    </a:p>
                  </a:txBody>
                  <a:tcPr marL="60323" marR="60323" marT="30166" marB="30166">
                    <a:solidFill>
                      <a:schemeClr val="bg1">
                        <a:alpha val="6000"/>
                      </a:schemeClr>
                    </a:solidFill>
                  </a:tcPr>
                </a:tc>
                <a:extLst>
                  <a:ext uri="{0D108BD9-81ED-4DB2-BD59-A6C34878D82A}">
                    <a16:rowId xmlns:a16="http://schemas.microsoft.com/office/drawing/2014/main" val="2352510741"/>
                  </a:ext>
                </a:extLst>
              </a:tr>
              <a:tr h="331714">
                <a:tc>
                  <a:txBody>
                    <a:bodyPr/>
                    <a:lstStyle/>
                    <a:p>
                      <a:endParaRPr lang="en-GB" sz="1800" dirty="0"/>
                    </a:p>
                  </a:txBody>
                  <a:tcPr marL="60323" marR="60323" marT="30166" marB="30166">
                    <a:solidFill>
                      <a:srgbClr val="4A7331"/>
                    </a:solidFill>
                  </a:tcPr>
                </a:tc>
                <a:tc>
                  <a:txBody>
                    <a:bodyPr/>
                    <a:lstStyle/>
                    <a:p>
                      <a:endParaRPr lang="en-GB" sz="1800" dirty="0"/>
                    </a:p>
                  </a:txBody>
                  <a:tcPr marL="60323" marR="60323" marT="30166" marB="30166">
                    <a:solidFill>
                      <a:schemeClr val="bg1">
                        <a:alpha val="6000"/>
                      </a:schemeClr>
                    </a:solidFill>
                  </a:tcPr>
                </a:tc>
                <a:tc>
                  <a:txBody>
                    <a:bodyPr/>
                    <a:lstStyle/>
                    <a:p>
                      <a:endParaRPr lang="en-GB" sz="1800" dirty="0"/>
                    </a:p>
                  </a:txBody>
                  <a:tcPr marL="60323" marR="60323" marT="30166" marB="30166">
                    <a:solidFill>
                      <a:schemeClr val="bg1">
                        <a:alpha val="6000"/>
                      </a:schemeClr>
                    </a:solidFill>
                  </a:tcPr>
                </a:tc>
                <a:tc>
                  <a:txBody>
                    <a:bodyPr/>
                    <a:lstStyle/>
                    <a:p>
                      <a:endParaRPr lang="en-GB" sz="1800"/>
                    </a:p>
                  </a:txBody>
                  <a:tcPr marL="60323" marR="60323" marT="30166" marB="30166">
                    <a:solidFill>
                      <a:schemeClr val="bg1">
                        <a:alpha val="6000"/>
                      </a:schemeClr>
                    </a:solidFill>
                  </a:tcPr>
                </a:tc>
                <a:extLst>
                  <a:ext uri="{0D108BD9-81ED-4DB2-BD59-A6C34878D82A}">
                    <a16:rowId xmlns:a16="http://schemas.microsoft.com/office/drawing/2014/main" val="3629111337"/>
                  </a:ext>
                </a:extLst>
              </a:tr>
              <a:tr h="331714">
                <a:tc>
                  <a:txBody>
                    <a:bodyPr/>
                    <a:lstStyle/>
                    <a:p>
                      <a:endParaRPr lang="en-GB" sz="1800" dirty="0"/>
                    </a:p>
                  </a:txBody>
                  <a:tcPr marL="60323" marR="60323" marT="30166" marB="30166">
                    <a:solidFill>
                      <a:srgbClr val="4A7331"/>
                    </a:solidFill>
                  </a:tcPr>
                </a:tc>
                <a:tc>
                  <a:txBody>
                    <a:bodyPr/>
                    <a:lstStyle/>
                    <a:p>
                      <a:endParaRPr lang="en-GB" sz="1800" dirty="0"/>
                    </a:p>
                  </a:txBody>
                  <a:tcPr marL="60323" marR="60323" marT="30166" marB="30166">
                    <a:solidFill>
                      <a:schemeClr val="bg1">
                        <a:alpha val="6000"/>
                      </a:schemeClr>
                    </a:solidFill>
                  </a:tcPr>
                </a:tc>
                <a:tc>
                  <a:txBody>
                    <a:bodyPr/>
                    <a:lstStyle/>
                    <a:p>
                      <a:endParaRPr lang="en-GB" sz="1800" dirty="0"/>
                    </a:p>
                  </a:txBody>
                  <a:tcPr marL="60323" marR="60323" marT="30166" marB="30166">
                    <a:solidFill>
                      <a:schemeClr val="bg1">
                        <a:alpha val="6000"/>
                      </a:schemeClr>
                    </a:solidFill>
                  </a:tcPr>
                </a:tc>
                <a:tc>
                  <a:txBody>
                    <a:bodyPr/>
                    <a:lstStyle/>
                    <a:p>
                      <a:endParaRPr lang="en-GB" sz="1800"/>
                    </a:p>
                  </a:txBody>
                  <a:tcPr marL="60323" marR="60323" marT="30166" marB="30166">
                    <a:solidFill>
                      <a:schemeClr val="bg1">
                        <a:alpha val="6000"/>
                      </a:schemeClr>
                    </a:solidFill>
                  </a:tcPr>
                </a:tc>
                <a:extLst>
                  <a:ext uri="{0D108BD9-81ED-4DB2-BD59-A6C34878D82A}">
                    <a16:rowId xmlns:a16="http://schemas.microsoft.com/office/drawing/2014/main" val="2262928704"/>
                  </a:ext>
                </a:extLst>
              </a:tr>
              <a:tr h="331714">
                <a:tc>
                  <a:txBody>
                    <a:bodyPr/>
                    <a:lstStyle/>
                    <a:p>
                      <a:endParaRPr lang="en-GB" sz="1800" dirty="0"/>
                    </a:p>
                  </a:txBody>
                  <a:tcPr marL="60323" marR="60323" marT="30166" marB="30166">
                    <a:solidFill>
                      <a:srgbClr val="4A7331"/>
                    </a:solidFill>
                  </a:tcPr>
                </a:tc>
                <a:tc>
                  <a:txBody>
                    <a:bodyPr/>
                    <a:lstStyle/>
                    <a:p>
                      <a:endParaRPr lang="en-GB" sz="1800"/>
                    </a:p>
                  </a:txBody>
                  <a:tcPr marL="60323" marR="60323" marT="30166" marB="30166">
                    <a:solidFill>
                      <a:schemeClr val="bg1">
                        <a:alpha val="6000"/>
                      </a:schemeClr>
                    </a:solidFill>
                  </a:tcPr>
                </a:tc>
                <a:tc>
                  <a:txBody>
                    <a:bodyPr/>
                    <a:lstStyle/>
                    <a:p>
                      <a:endParaRPr lang="en-GB" sz="1800" dirty="0"/>
                    </a:p>
                  </a:txBody>
                  <a:tcPr marL="60323" marR="60323" marT="30166" marB="30166">
                    <a:solidFill>
                      <a:schemeClr val="bg1">
                        <a:alpha val="6000"/>
                      </a:schemeClr>
                    </a:solidFill>
                  </a:tcPr>
                </a:tc>
                <a:tc>
                  <a:txBody>
                    <a:bodyPr/>
                    <a:lstStyle/>
                    <a:p>
                      <a:endParaRPr lang="en-GB" sz="1800" dirty="0"/>
                    </a:p>
                  </a:txBody>
                  <a:tcPr marL="60323" marR="60323" marT="30166" marB="30166">
                    <a:solidFill>
                      <a:schemeClr val="bg1">
                        <a:alpha val="6000"/>
                      </a:schemeClr>
                    </a:solidFill>
                  </a:tcPr>
                </a:tc>
                <a:extLst>
                  <a:ext uri="{0D108BD9-81ED-4DB2-BD59-A6C34878D82A}">
                    <a16:rowId xmlns:a16="http://schemas.microsoft.com/office/drawing/2014/main" val="2752424974"/>
                  </a:ext>
                </a:extLst>
              </a:tr>
              <a:tr h="331714">
                <a:tc>
                  <a:txBody>
                    <a:bodyPr/>
                    <a:lstStyle/>
                    <a:p>
                      <a:endParaRPr lang="en-GB" sz="1800" dirty="0"/>
                    </a:p>
                  </a:txBody>
                  <a:tcPr marL="60323" marR="60323" marT="30166" marB="30166">
                    <a:solidFill>
                      <a:srgbClr val="4A7331"/>
                    </a:solidFill>
                  </a:tcPr>
                </a:tc>
                <a:tc>
                  <a:txBody>
                    <a:bodyPr/>
                    <a:lstStyle/>
                    <a:p>
                      <a:endParaRPr lang="en-GB" sz="1800"/>
                    </a:p>
                  </a:txBody>
                  <a:tcPr marL="60323" marR="60323" marT="30166" marB="30166">
                    <a:solidFill>
                      <a:schemeClr val="bg1">
                        <a:alpha val="6000"/>
                      </a:schemeClr>
                    </a:solidFill>
                  </a:tcPr>
                </a:tc>
                <a:tc>
                  <a:txBody>
                    <a:bodyPr/>
                    <a:lstStyle/>
                    <a:p>
                      <a:endParaRPr lang="en-GB" sz="1800" dirty="0"/>
                    </a:p>
                  </a:txBody>
                  <a:tcPr marL="60323" marR="60323" marT="30166" marB="30166">
                    <a:solidFill>
                      <a:schemeClr val="bg1">
                        <a:alpha val="6000"/>
                      </a:schemeClr>
                    </a:solidFill>
                  </a:tcPr>
                </a:tc>
                <a:tc>
                  <a:txBody>
                    <a:bodyPr/>
                    <a:lstStyle/>
                    <a:p>
                      <a:endParaRPr lang="en-GB" sz="1800" dirty="0"/>
                    </a:p>
                  </a:txBody>
                  <a:tcPr marL="60323" marR="60323" marT="30166" marB="30166">
                    <a:solidFill>
                      <a:schemeClr val="bg1">
                        <a:alpha val="6000"/>
                      </a:schemeClr>
                    </a:solidFill>
                  </a:tcPr>
                </a:tc>
                <a:extLst>
                  <a:ext uri="{0D108BD9-81ED-4DB2-BD59-A6C34878D82A}">
                    <a16:rowId xmlns:a16="http://schemas.microsoft.com/office/drawing/2014/main" val="3462584443"/>
                  </a:ext>
                </a:extLst>
              </a:tr>
              <a:tr h="331714">
                <a:tc>
                  <a:txBody>
                    <a:bodyPr/>
                    <a:lstStyle/>
                    <a:p>
                      <a:endParaRPr lang="en-GB" sz="1800" dirty="0"/>
                    </a:p>
                  </a:txBody>
                  <a:tcPr marL="60323" marR="60323" marT="30166" marB="30166">
                    <a:solidFill>
                      <a:srgbClr val="4A7331"/>
                    </a:solidFill>
                  </a:tcPr>
                </a:tc>
                <a:tc>
                  <a:txBody>
                    <a:bodyPr/>
                    <a:lstStyle/>
                    <a:p>
                      <a:endParaRPr lang="en-GB" sz="1800"/>
                    </a:p>
                  </a:txBody>
                  <a:tcPr marL="60323" marR="60323" marT="30166" marB="30166">
                    <a:solidFill>
                      <a:schemeClr val="bg1">
                        <a:alpha val="6000"/>
                      </a:schemeClr>
                    </a:solidFill>
                  </a:tcPr>
                </a:tc>
                <a:tc>
                  <a:txBody>
                    <a:bodyPr/>
                    <a:lstStyle/>
                    <a:p>
                      <a:endParaRPr lang="en-GB" sz="1800" dirty="0"/>
                    </a:p>
                  </a:txBody>
                  <a:tcPr marL="60323" marR="60323" marT="30166" marB="30166">
                    <a:solidFill>
                      <a:schemeClr val="bg1">
                        <a:alpha val="6000"/>
                      </a:schemeClr>
                    </a:solidFill>
                  </a:tcPr>
                </a:tc>
                <a:tc>
                  <a:txBody>
                    <a:bodyPr/>
                    <a:lstStyle/>
                    <a:p>
                      <a:endParaRPr lang="en-GB" sz="1800" dirty="0"/>
                    </a:p>
                  </a:txBody>
                  <a:tcPr marL="60323" marR="60323" marT="30166" marB="30166">
                    <a:solidFill>
                      <a:schemeClr val="bg1">
                        <a:alpha val="6000"/>
                      </a:schemeClr>
                    </a:solidFill>
                  </a:tcPr>
                </a:tc>
                <a:extLst>
                  <a:ext uri="{0D108BD9-81ED-4DB2-BD59-A6C34878D82A}">
                    <a16:rowId xmlns:a16="http://schemas.microsoft.com/office/drawing/2014/main" val="2877985854"/>
                  </a:ext>
                </a:extLst>
              </a:tr>
              <a:tr h="331714">
                <a:tc>
                  <a:txBody>
                    <a:bodyPr/>
                    <a:lstStyle/>
                    <a:p>
                      <a:endParaRPr lang="en-GB" sz="1800" dirty="0"/>
                    </a:p>
                  </a:txBody>
                  <a:tcPr marL="60323" marR="60323" marT="30166" marB="30166">
                    <a:solidFill>
                      <a:srgbClr val="4A7331"/>
                    </a:solidFill>
                  </a:tcPr>
                </a:tc>
                <a:tc>
                  <a:txBody>
                    <a:bodyPr/>
                    <a:lstStyle/>
                    <a:p>
                      <a:endParaRPr lang="en-GB" sz="1800"/>
                    </a:p>
                  </a:txBody>
                  <a:tcPr marL="60323" marR="60323" marT="30166" marB="30166">
                    <a:solidFill>
                      <a:schemeClr val="bg1">
                        <a:alpha val="6000"/>
                      </a:schemeClr>
                    </a:solidFill>
                  </a:tcPr>
                </a:tc>
                <a:tc>
                  <a:txBody>
                    <a:bodyPr/>
                    <a:lstStyle/>
                    <a:p>
                      <a:endParaRPr lang="en-GB" sz="1800" dirty="0"/>
                    </a:p>
                  </a:txBody>
                  <a:tcPr marL="60323" marR="60323" marT="30166" marB="30166">
                    <a:solidFill>
                      <a:schemeClr val="bg1">
                        <a:alpha val="6000"/>
                      </a:schemeClr>
                    </a:solidFill>
                  </a:tcPr>
                </a:tc>
                <a:tc>
                  <a:txBody>
                    <a:bodyPr/>
                    <a:lstStyle/>
                    <a:p>
                      <a:endParaRPr lang="en-GB" sz="1800" dirty="0"/>
                    </a:p>
                  </a:txBody>
                  <a:tcPr marL="60323" marR="60323" marT="30166" marB="30166">
                    <a:solidFill>
                      <a:schemeClr val="bg1">
                        <a:alpha val="6000"/>
                      </a:schemeClr>
                    </a:solidFill>
                  </a:tcPr>
                </a:tc>
                <a:extLst>
                  <a:ext uri="{0D108BD9-81ED-4DB2-BD59-A6C34878D82A}">
                    <a16:rowId xmlns:a16="http://schemas.microsoft.com/office/drawing/2014/main" val="2967528775"/>
                  </a:ext>
                </a:extLst>
              </a:tr>
              <a:tr h="331714">
                <a:tc>
                  <a:txBody>
                    <a:bodyPr/>
                    <a:lstStyle/>
                    <a:p>
                      <a:endParaRPr lang="en-GB" sz="1800" dirty="0"/>
                    </a:p>
                  </a:txBody>
                  <a:tcPr marL="60323" marR="60323" marT="30166" marB="30166">
                    <a:solidFill>
                      <a:srgbClr val="4A7331"/>
                    </a:solidFill>
                  </a:tcPr>
                </a:tc>
                <a:tc>
                  <a:txBody>
                    <a:bodyPr/>
                    <a:lstStyle/>
                    <a:p>
                      <a:endParaRPr lang="en-GB" sz="1800" dirty="0"/>
                    </a:p>
                  </a:txBody>
                  <a:tcPr marL="60323" marR="60323" marT="30166" marB="30166">
                    <a:solidFill>
                      <a:schemeClr val="bg1">
                        <a:alpha val="6000"/>
                      </a:schemeClr>
                    </a:solidFill>
                  </a:tcPr>
                </a:tc>
                <a:tc>
                  <a:txBody>
                    <a:bodyPr/>
                    <a:lstStyle/>
                    <a:p>
                      <a:endParaRPr lang="en-GB" sz="1800" dirty="0"/>
                    </a:p>
                  </a:txBody>
                  <a:tcPr marL="60323" marR="60323" marT="30166" marB="30166">
                    <a:solidFill>
                      <a:schemeClr val="bg1">
                        <a:alpha val="6000"/>
                      </a:schemeClr>
                    </a:solidFill>
                  </a:tcPr>
                </a:tc>
                <a:tc>
                  <a:txBody>
                    <a:bodyPr/>
                    <a:lstStyle/>
                    <a:p>
                      <a:endParaRPr lang="en-GB" sz="1800" dirty="0"/>
                    </a:p>
                  </a:txBody>
                  <a:tcPr marL="60323" marR="60323" marT="30166" marB="30166">
                    <a:solidFill>
                      <a:schemeClr val="bg1">
                        <a:alpha val="6000"/>
                      </a:schemeClr>
                    </a:solidFill>
                  </a:tcPr>
                </a:tc>
                <a:extLst>
                  <a:ext uri="{0D108BD9-81ED-4DB2-BD59-A6C34878D82A}">
                    <a16:rowId xmlns:a16="http://schemas.microsoft.com/office/drawing/2014/main" val="299467838"/>
                  </a:ext>
                </a:extLst>
              </a:tr>
              <a:tr h="331714">
                <a:tc>
                  <a:txBody>
                    <a:bodyPr/>
                    <a:lstStyle/>
                    <a:p>
                      <a:endParaRPr lang="en-GB" sz="1800" dirty="0"/>
                    </a:p>
                  </a:txBody>
                  <a:tcPr marL="60323" marR="60323" marT="30166" marB="30166">
                    <a:solidFill>
                      <a:srgbClr val="4A7331"/>
                    </a:solidFill>
                  </a:tcPr>
                </a:tc>
                <a:tc>
                  <a:txBody>
                    <a:bodyPr/>
                    <a:lstStyle/>
                    <a:p>
                      <a:endParaRPr lang="en-GB" sz="1800"/>
                    </a:p>
                  </a:txBody>
                  <a:tcPr marL="60323" marR="60323" marT="30166" marB="30166">
                    <a:solidFill>
                      <a:schemeClr val="bg1">
                        <a:alpha val="6000"/>
                      </a:schemeClr>
                    </a:solidFill>
                  </a:tcPr>
                </a:tc>
                <a:tc>
                  <a:txBody>
                    <a:bodyPr/>
                    <a:lstStyle/>
                    <a:p>
                      <a:endParaRPr lang="en-GB" sz="1800" dirty="0"/>
                    </a:p>
                  </a:txBody>
                  <a:tcPr marL="60323" marR="60323" marT="30166" marB="30166">
                    <a:solidFill>
                      <a:schemeClr val="bg1">
                        <a:alpha val="6000"/>
                      </a:schemeClr>
                    </a:solidFill>
                  </a:tcPr>
                </a:tc>
                <a:tc>
                  <a:txBody>
                    <a:bodyPr/>
                    <a:lstStyle/>
                    <a:p>
                      <a:endParaRPr lang="en-GB" sz="1800" dirty="0"/>
                    </a:p>
                  </a:txBody>
                  <a:tcPr marL="60323" marR="60323" marT="30166" marB="30166">
                    <a:solidFill>
                      <a:schemeClr val="bg1">
                        <a:alpha val="6000"/>
                      </a:schemeClr>
                    </a:solidFill>
                  </a:tcPr>
                </a:tc>
                <a:extLst>
                  <a:ext uri="{0D108BD9-81ED-4DB2-BD59-A6C34878D82A}">
                    <a16:rowId xmlns:a16="http://schemas.microsoft.com/office/drawing/2014/main" val="3580259182"/>
                  </a:ext>
                </a:extLst>
              </a:tr>
              <a:tr h="331714">
                <a:tc>
                  <a:txBody>
                    <a:bodyPr/>
                    <a:lstStyle/>
                    <a:p>
                      <a:endParaRPr lang="en-GB" sz="1800" dirty="0"/>
                    </a:p>
                  </a:txBody>
                  <a:tcPr marL="60323" marR="60323" marT="30166" marB="30166">
                    <a:solidFill>
                      <a:srgbClr val="4A7331"/>
                    </a:solidFill>
                  </a:tcPr>
                </a:tc>
                <a:tc>
                  <a:txBody>
                    <a:bodyPr/>
                    <a:lstStyle/>
                    <a:p>
                      <a:endParaRPr lang="en-GB" sz="1800"/>
                    </a:p>
                  </a:txBody>
                  <a:tcPr marL="60323" marR="60323" marT="30166" marB="30166">
                    <a:solidFill>
                      <a:schemeClr val="bg1">
                        <a:alpha val="6000"/>
                      </a:schemeClr>
                    </a:solidFill>
                  </a:tcPr>
                </a:tc>
                <a:tc>
                  <a:txBody>
                    <a:bodyPr/>
                    <a:lstStyle/>
                    <a:p>
                      <a:endParaRPr lang="en-GB" sz="1800" dirty="0"/>
                    </a:p>
                  </a:txBody>
                  <a:tcPr marL="60323" marR="60323" marT="30166" marB="30166">
                    <a:solidFill>
                      <a:schemeClr val="bg1">
                        <a:alpha val="6000"/>
                      </a:schemeClr>
                    </a:solidFill>
                  </a:tcPr>
                </a:tc>
                <a:tc>
                  <a:txBody>
                    <a:bodyPr/>
                    <a:lstStyle/>
                    <a:p>
                      <a:endParaRPr lang="en-GB" sz="1800" dirty="0"/>
                    </a:p>
                  </a:txBody>
                  <a:tcPr marL="60323" marR="60323" marT="30166" marB="30166">
                    <a:solidFill>
                      <a:schemeClr val="bg1">
                        <a:alpha val="6000"/>
                      </a:schemeClr>
                    </a:solidFill>
                  </a:tcPr>
                </a:tc>
                <a:extLst>
                  <a:ext uri="{0D108BD9-81ED-4DB2-BD59-A6C34878D82A}">
                    <a16:rowId xmlns:a16="http://schemas.microsoft.com/office/drawing/2014/main" val="1229603028"/>
                  </a:ext>
                </a:extLst>
              </a:tr>
              <a:tr h="521046">
                <a:tc>
                  <a:txBody>
                    <a:bodyPr/>
                    <a:lstStyle/>
                    <a:p>
                      <a:endParaRPr lang="en-GB" sz="1800" dirty="0"/>
                    </a:p>
                  </a:txBody>
                  <a:tcPr marL="60323" marR="60323" marT="30166" marB="30166">
                    <a:solidFill>
                      <a:srgbClr val="4A7331"/>
                    </a:solidFill>
                  </a:tcPr>
                </a:tc>
                <a:tc>
                  <a:txBody>
                    <a:bodyPr/>
                    <a:lstStyle/>
                    <a:p>
                      <a:endParaRPr lang="en-GB" sz="1800" dirty="0"/>
                    </a:p>
                  </a:txBody>
                  <a:tcPr marL="60323" marR="60323" marT="30166" marB="30166">
                    <a:solidFill>
                      <a:schemeClr val="bg1">
                        <a:alpha val="6000"/>
                      </a:schemeClr>
                    </a:solidFill>
                  </a:tcPr>
                </a:tc>
                <a:tc>
                  <a:txBody>
                    <a:bodyPr/>
                    <a:lstStyle/>
                    <a:p>
                      <a:endParaRPr lang="en-GB" sz="1800" dirty="0"/>
                    </a:p>
                  </a:txBody>
                  <a:tcPr marL="60323" marR="60323" marT="30166" marB="30166">
                    <a:solidFill>
                      <a:schemeClr val="bg1">
                        <a:alpha val="6000"/>
                      </a:schemeClr>
                    </a:solidFill>
                  </a:tcPr>
                </a:tc>
                <a:tc>
                  <a:txBody>
                    <a:bodyPr/>
                    <a:lstStyle/>
                    <a:p>
                      <a:endParaRPr lang="en-GB" sz="1800" dirty="0"/>
                    </a:p>
                  </a:txBody>
                  <a:tcPr marL="60323" marR="60323" marT="30166" marB="30166">
                    <a:solidFill>
                      <a:schemeClr val="bg1">
                        <a:alpha val="6000"/>
                      </a:schemeClr>
                    </a:solidFill>
                  </a:tcPr>
                </a:tc>
                <a:extLst>
                  <a:ext uri="{0D108BD9-81ED-4DB2-BD59-A6C34878D82A}">
                    <a16:rowId xmlns:a16="http://schemas.microsoft.com/office/drawing/2014/main" val="918110909"/>
                  </a:ext>
                </a:extLst>
              </a:tr>
            </a:tbl>
          </a:graphicData>
        </a:graphic>
      </p:graphicFrame>
      <p:grpSp>
        <p:nvGrpSpPr>
          <p:cNvPr id="3" name="Group 2">
            <a:extLst>
              <a:ext uri="{FF2B5EF4-FFF2-40B4-BE49-F238E27FC236}">
                <a16:creationId xmlns:a16="http://schemas.microsoft.com/office/drawing/2014/main" id="{E91A4869-F5DC-C1CF-B2BF-E9A9564C8E22}"/>
              </a:ext>
            </a:extLst>
          </p:cNvPr>
          <p:cNvGrpSpPr/>
          <p:nvPr/>
        </p:nvGrpSpPr>
        <p:grpSpPr>
          <a:xfrm>
            <a:off x="8756863" y="5144911"/>
            <a:ext cx="2976640" cy="1648191"/>
            <a:chOff x="7733882" y="16414"/>
            <a:chExt cx="2976640" cy="1648191"/>
          </a:xfrm>
        </p:grpSpPr>
        <p:pic>
          <p:nvPicPr>
            <p:cNvPr id="24" name="Picture 23" descr="A group of squares with blue and white stripes&#10;&#10;Description automatically generated">
              <a:extLst>
                <a:ext uri="{FF2B5EF4-FFF2-40B4-BE49-F238E27FC236}">
                  <a16:creationId xmlns:a16="http://schemas.microsoft.com/office/drawing/2014/main" id="{99CBC6F7-2A62-4C78-EE18-A03A07A5E22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733882" y="16414"/>
              <a:ext cx="2976640" cy="1648191"/>
            </a:xfrm>
            <a:prstGeom prst="rect">
              <a:avLst/>
            </a:prstGeom>
          </p:spPr>
        </p:pic>
        <p:sp>
          <p:nvSpPr>
            <p:cNvPr id="25" name="TextBox 24">
              <a:extLst>
                <a:ext uri="{FF2B5EF4-FFF2-40B4-BE49-F238E27FC236}">
                  <a16:creationId xmlns:a16="http://schemas.microsoft.com/office/drawing/2014/main" id="{2A5A98A3-738B-047D-B250-A5D412C08635}"/>
                </a:ext>
              </a:extLst>
            </p:cNvPr>
            <p:cNvSpPr txBox="1"/>
            <p:nvPr/>
          </p:nvSpPr>
          <p:spPr>
            <a:xfrm>
              <a:off x="7990372" y="549876"/>
              <a:ext cx="2566921" cy="938719"/>
            </a:xfrm>
            <a:prstGeom prst="rect">
              <a:avLst/>
            </a:prstGeom>
            <a:noFill/>
          </p:spPr>
          <p:txBody>
            <a:bodyPr wrap="square">
              <a:spAutoFit/>
            </a:bodyPr>
            <a:lstStyle/>
            <a:p>
              <a:pPr algn="ctr"/>
              <a:r>
                <a:rPr lang="en-GB" sz="1100" dirty="0">
                  <a:latin typeface="Arial" panose="020B0604020202020204" pitchFamily="34" charset="0"/>
                  <a:cs typeface="Arial" panose="020B0604020202020204" pitchFamily="34" charset="0"/>
                </a:rPr>
                <a:t>We are happy to consider other products not on this list subject to Acasta being licensed to write these products and that it meets our commercial requirements.</a:t>
              </a:r>
            </a:p>
          </p:txBody>
        </p:sp>
        <p:sp>
          <p:nvSpPr>
            <p:cNvPr id="26" name="Google Shape;268;p30">
              <a:extLst>
                <a:ext uri="{FF2B5EF4-FFF2-40B4-BE49-F238E27FC236}">
                  <a16:creationId xmlns:a16="http://schemas.microsoft.com/office/drawing/2014/main" id="{4745EA3B-1FAE-85E8-AE97-97CCD401CF5B}"/>
                </a:ext>
              </a:extLst>
            </p:cNvPr>
            <p:cNvSpPr txBox="1"/>
            <p:nvPr/>
          </p:nvSpPr>
          <p:spPr>
            <a:xfrm rot="1846">
              <a:off x="8531455" y="192935"/>
              <a:ext cx="1581661" cy="361861"/>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dirty="0">
                  <a:solidFill>
                    <a:schemeClr val="bg1"/>
                  </a:solidFill>
                  <a:latin typeface="Arial" panose="020B0604020202020204" pitchFamily="34" charset="0"/>
                  <a:ea typeface="Red Hat Display"/>
                  <a:cs typeface="Arial" panose="020B0604020202020204" pitchFamily="34" charset="0"/>
                  <a:sym typeface="Red Hat Display"/>
                </a:rPr>
                <a:t>Tailored Products</a:t>
              </a:r>
              <a:endParaRPr sz="800" b="1" dirty="0">
                <a:solidFill>
                  <a:schemeClr val="bg1"/>
                </a:solidFill>
                <a:latin typeface="Arial" panose="020B0604020202020204" pitchFamily="34" charset="0"/>
                <a:ea typeface="Red Hat Display"/>
                <a:cs typeface="Arial" panose="020B0604020202020204" pitchFamily="34" charset="0"/>
                <a:sym typeface="Red Hat Display"/>
              </a:endParaRPr>
            </a:p>
          </p:txBody>
        </p:sp>
      </p:grpSp>
      <p:sp>
        <p:nvSpPr>
          <p:cNvPr id="87" name="TextBox 86">
            <a:extLst>
              <a:ext uri="{FF2B5EF4-FFF2-40B4-BE49-F238E27FC236}">
                <a16:creationId xmlns:a16="http://schemas.microsoft.com/office/drawing/2014/main" id="{C6D35222-ADB6-1616-CE87-D40292CF6166}"/>
              </a:ext>
            </a:extLst>
          </p:cNvPr>
          <p:cNvSpPr txBox="1"/>
          <p:nvPr/>
        </p:nvSpPr>
        <p:spPr>
          <a:xfrm>
            <a:off x="598396" y="1610863"/>
            <a:ext cx="2243282" cy="261610"/>
          </a:xfrm>
          <a:prstGeom prst="rect">
            <a:avLst/>
          </a:prstGeom>
          <a:noFill/>
        </p:spPr>
        <p:txBody>
          <a:bodyPr wrap="square">
            <a:spAutoFit/>
          </a:bodyPr>
          <a:lstStyle/>
          <a:p>
            <a:pPr algn="ctr"/>
            <a:r>
              <a:rPr lang="en-GB" sz="1100" b="1" dirty="0">
                <a:solidFill>
                  <a:schemeClr val="bg1"/>
                </a:solidFill>
                <a:latin typeface="Arial" panose="020B0604020202020204" pitchFamily="34" charset="0"/>
                <a:cs typeface="Arial" panose="020B0604020202020204" pitchFamily="34" charset="0"/>
              </a:rPr>
              <a:t>Home Emergency</a:t>
            </a:r>
            <a:endParaRPr lang="en-GB" sz="1100" dirty="0">
              <a:solidFill>
                <a:schemeClr val="bg1"/>
              </a:solidFill>
              <a:latin typeface="Arial" panose="020B0604020202020204" pitchFamily="34" charset="0"/>
              <a:cs typeface="Arial" panose="020B0604020202020204" pitchFamily="34" charset="0"/>
            </a:endParaRPr>
          </a:p>
        </p:txBody>
      </p:sp>
      <p:sp>
        <p:nvSpPr>
          <p:cNvPr id="88" name="TextBox 87">
            <a:extLst>
              <a:ext uri="{FF2B5EF4-FFF2-40B4-BE49-F238E27FC236}">
                <a16:creationId xmlns:a16="http://schemas.microsoft.com/office/drawing/2014/main" id="{5BDF6149-5FDE-F03A-D965-500E3BB5FAEB}"/>
              </a:ext>
            </a:extLst>
          </p:cNvPr>
          <p:cNvSpPr txBox="1"/>
          <p:nvPr/>
        </p:nvSpPr>
        <p:spPr>
          <a:xfrm>
            <a:off x="3264228" y="1210430"/>
            <a:ext cx="1455375" cy="276999"/>
          </a:xfrm>
          <a:prstGeom prst="rect">
            <a:avLst/>
          </a:prstGeom>
          <a:noFill/>
        </p:spPr>
        <p:txBody>
          <a:bodyPr wrap="square">
            <a:spAutoFit/>
          </a:bodyPr>
          <a:lstStyle/>
          <a:p>
            <a:pPr algn="l"/>
            <a:r>
              <a:rPr lang="en-GB" sz="1200" b="1" dirty="0">
                <a:latin typeface="Arial" panose="020B0604020202020204" pitchFamily="34" charset="0"/>
                <a:cs typeface="Arial" panose="020B0604020202020204" pitchFamily="34" charset="0"/>
              </a:rPr>
              <a:t>Licenced to Write</a:t>
            </a:r>
            <a:endParaRPr lang="en-GB" sz="1200" dirty="0">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id="{AAECC6F2-E604-972F-C550-5DCC71352CD2}"/>
              </a:ext>
            </a:extLst>
          </p:cNvPr>
          <p:cNvSpPr txBox="1"/>
          <p:nvPr/>
        </p:nvSpPr>
        <p:spPr>
          <a:xfrm>
            <a:off x="5523129" y="1216065"/>
            <a:ext cx="1455375" cy="276999"/>
          </a:xfrm>
          <a:prstGeom prst="rect">
            <a:avLst/>
          </a:prstGeom>
          <a:noFill/>
        </p:spPr>
        <p:txBody>
          <a:bodyPr wrap="square">
            <a:spAutoFit/>
          </a:bodyPr>
          <a:lstStyle/>
          <a:p>
            <a:pPr algn="l"/>
            <a:r>
              <a:rPr lang="en-GB" sz="1200" b="1" dirty="0">
                <a:latin typeface="Arial" panose="020B0604020202020204" pitchFamily="34" charset="0"/>
                <a:cs typeface="Arial" panose="020B0604020202020204" pitchFamily="34" charset="0"/>
              </a:rPr>
              <a:t>Currently Offer</a:t>
            </a:r>
            <a:endParaRPr lang="en-GB" sz="1200" dirty="0">
              <a:latin typeface="Arial" panose="020B0604020202020204" pitchFamily="34" charset="0"/>
              <a:cs typeface="Arial" panose="020B0604020202020204" pitchFamily="34" charset="0"/>
            </a:endParaRPr>
          </a:p>
        </p:txBody>
      </p:sp>
      <p:sp>
        <p:nvSpPr>
          <p:cNvPr id="90" name="TextBox 89">
            <a:extLst>
              <a:ext uri="{FF2B5EF4-FFF2-40B4-BE49-F238E27FC236}">
                <a16:creationId xmlns:a16="http://schemas.microsoft.com/office/drawing/2014/main" id="{4868D5CB-3FB1-38E7-4062-663C63340F81}"/>
              </a:ext>
            </a:extLst>
          </p:cNvPr>
          <p:cNvSpPr txBox="1"/>
          <p:nvPr/>
        </p:nvSpPr>
        <p:spPr>
          <a:xfrm>
            <a:off x="7706192" y="1209510"/>
            <a:ext cx="1455375" cy="276999"/>
          </a:xfrm>
          <a:prstGeom prst="rect">
            <a:avLst/>
          </a:prstGeom>
          <a:noFill/>
        </p:spPr>
        <p:txBody>
          <a:bodyPr wrap="square">
            <a:spAutoFit/>
          </a:bodyPr>
          <a:lstStyle/>
          <a:p>
            <a:pPr algn="l"/>
            <a:r>
              <a:rPr lang="en-GB" sz="1200" b="1" dirty="0">
                <a:latin typeface="Arial" panose="020B0604020202020204" pitchFamily="34" charset="0"/>
                <a:cs typeface="Arial" panose="020B0604020202020204" pitchFamily="34" charset="0"/>
              </a:rPr>
              <a:t>Able to Consider</a:t>
            </a:r>
            <a:endParaRPr lang="en-GB" sz="1200" dirty="0">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CB6630EF-0E4A-234F-0EA0-3FA810967824}"/>
              </a:ext>
            </a:extLst>
          </p:cNvPr>
          <p:cNvSpPr txBox="1"/>
          <p:nvPr/>
        </p:nvSpPr>
        <p:spPr>
          <a:xfrm>
            <a:off x="598395" y="1945673"/>
            <a:ext cx="2243282" cy="261610"/>
          </a:xfrm>
          <a:prstGeom prst="rect">
            <a:avLst/>
          </a:prstGeom>
          <a:noFill/>
        </p:spPr>
        <p:txBody>
          <a:bodyPr wrap="square">
            <a:spAutoFit/>
          </a:bodyPr>
          <a:lstStyle/>
          <a:p>
            <a:pPr algn="ctr"/>
            <a:r>
              <a:rPr lang="en-GB" sz="1100" b="1" dirty="0" err="1">
                <a:solidFill>
                  <a:schemeClr val="bg1"/>
                </a:solidFill>
                <a:latin typeface="Arial" panose="020B0604020202020204" pitchFamily="34" charset="0"/>
                <a:cs typeface="Arial" panose="020B0604020202020204" pitchFamily="34" charset="0"/>
              </a:rPr>
              <a:t>Misfuel</a:t>
            </a:r>
            <a:endParaRPr lang="en-GB" sz="1100" dirty="0">
              <a:solidFill>
                <a:schemeClr val="bg1"/>
              </a:solidFill>
              <a:latin typeface="Arial" panose="020B0604020202020204" pitchFamily="34" charset="0"/>
              <a:cs typeface="Arial" panose="020B0604020202020204" pitchFamily="34" charset="0"/>
            </a:endParaRPr>
          </a:p>
        </p:txBody>
      </p:sp>
      <p:sp>
        <p:nvSpPr>
          <p:cNvPr id="92" name="TextBox 91">
            <a:extLst>
              <a:ext uri="{FF2B5EF4-FFF2-40B4-BE49-F238E27FC236}">
                <a16:creationId xmlns:a16="http://schemas.microsoft.com/office/drawing/2014/main" id="{E941954C-B0D6-BC59-663C-6C3A2EC2814A}"/>
              </a:ext>
            </a:extLst>
          </p:cNvPr>
          <p:cNvSpPr txBox="1"/>
          <p:nvPr/>
        </p:nvSpPr>
        <p:spPr>
          <a:xfrm>
            <a:off x="598394" y="2251194"/>
            <a:ext cx="2243283" cy="261610"/>
          </a:xfrm>
          <a:prstGeom prst="rect">
            <a:avLst/>
          </a:prstGeom>
          <a:noFill/>
        </p:spPr>
        <p:txBody>
          <a:bodyPr wrap="square">
            <a:spAutoFit/>
          </a:bodyPr>
          <a:lstStyle/>
          <a:p>
            <a:pPr algn="ctr"/>
            <a:r>
              <a:rPr lang="en-GB" sz="1100" b="1" dirty="0">
                <a:solidFill>
                  <a:schemeClr val="bg1"/>
                </a:solidFill>
                <a:latin typeface="Arial" panose="020B0604020202020204" pitchFamily="34" charset="0"/>
                <a:cs typeface="Arial" panose="020B0604020202020204" pitchFamily="34" charset="0"/>
              </a:rPr>
              <a:t>Early Termination</a:t>
            </a:r>
            <a:endParaRPr lang="en-GB" sz="1100" dirty="0">
              <a:solidFill>
                <a:schemeClr val="bg1"/>
              </a:solidFill>
              <a:latin typeface="Arial" panose="020B0604020202020204" pitchFamily="34" charset="0"/>
              <a:cs typeface="Arial" panose="020B0604020202020204" pitchFamily="34" charset="0"/>
            </a:endParaRPr>
          </a:p>
        </p:txBody>
      </p:sp>
      <p:sp>
        <p:nvSpPr>
          <p:cNvPr id="93" name="TextBox 92">
            <a:extLst>
              <a:ext uri="{FF2B5EF4-FFF2-40B4-BE49-F238E27FC236}">
                <a16:creationId xmlns:a16="http://schemas.microsoft.com/office/drawing/2014/main" id="{B42AEAD2-E0FB-1615-9454-170E019C65AE}"/>
              </a:ext>
            </a:extLst>
          </p:cNvPr>
          <p:cNvSpPr txBox="1"/>
          <p:nvPr/>
        </p:nvSpPr>
        <p:spPr>
          <a:xfrm>
            <a:off x="598394" y="2597442"/>
            <a:ext cx="2243283" cy="430887"/>
          </a:xfrm>
          <a:prstGeom prst="rect">
            <a:avLst/>
          </a:prstGeom>
          <a:noFill/>
        </p:spPr>
        <p:txBody>
          <a:bodyPr wrap="square">
            <a:spAutoFit/>
          </a:bodyPr>
          <a:lstStyle/>
          <a:p>
            <a:pPr algn="ctr"/>
            <a:r>
              <a:rPr lang="en-GB" sz="1100" b="1" u="none" strike="noStrike" dirty="0">
                <a:solidFill>
                  <a:schemeClr val="bg1"/>
                </a:solidFill>
                <a:effectLst/>
                <a:latin typeface="Arial" panose="020B0604020202020204" pitchFamily="34" charset="0"/>
                <a:cs typeface="Arial" panose="020B0604020202020204" pitchFamily="34" charset="0"/>
              </a:rPr>
              <a:t>Home Buyers (Gazumping)</a:t>
            </a:r>
            <a:endParaRPr lang="en-GB" sz="1100" b="1" i="0" u="none" strike="noStrike" dirty="0">
              <a:solidFill>
                <a:schemeClr val="bg1"/>
              </a:solidFill>
              <a:effectLst/>
              <a:latin typeface="Arial" panose="020B0604020202020204" pitchFamily="34" charset="0"/>
              <a:cs typeface="Arial" panose="020B0604020202020204" pitchFamily="34" charset="0"/>
            </a:endParaRPr>
          </a:p>
          <a:p>
            <a:pPr algn="ctr"/>
            <a:endParaRPr lang="en-GB" sz="1100" dirty="0">
              <a:latin typeface="Arial" panose="020B0604020202020204" pitchFamily="34" charset="0"/>
              <a:cs typeface="Arial" panose="020B0604020202020204" pitchFamily="34" charset="0"/>
            </a:endParaRPr>
          </a:p>
        </p:txBody>
      </p:sp>
      <p:sp>
        <p:nvSpPr>
          <p:cNvPr id="94" name="TextBox 93">
            <a:extLst>
              <a:ext uri="{FF2B5EF4-FFF2-40B4-BE49-F238E27FC236}">
                <a16:creationId xmlns:a16="http://schemas.microsoft.com/office/drawing/2014/main" id="{0DE48ED2-0F1C-9874-FE4B-2C843AEECB19}"/>
              </a:ext>
            </a:extLst>
          </p:cNvPr>
          <p:cNvSpPr txBox="1"/>
          <p:nvPr/>
        </p:nvSpPr>
        <p:spPr>
          <a:xfrm>
            <a:off x="598394" y="2948181"/>
            <a:ext cx="2243283" cy="261610"/>
          </a:xfrm>
          <a:prstGeom prst="rect">
            <a:avLst/>
          </a:prstGeom>
          <a:noFill/>
        </p:spPr>
        <p:txBody>
          <a:bodyPr wrap="square">
            <a:spAutoFit/>
          </a:bodyPr>
          <a:lstStyle/>
          <a:p>
            <a:pPr algn="ctr"/>
            <a:r>
              <a:rPr lang="en-GB" sz="1100" b="1" u="none" strike="noStrike" dirty="0">
                <a:solidFill>
                  <a:schemeClr val="bg1"/>
                </a:solidFill>
                <a:effectLst/>
                <a:latin typeface="Arial" panose="020B0604020202020204" pitchFamily="34" charset="0"/>
                <a:cs typeface="Arial" panose="020B0604020202020204" pitchFamily="34" charset="0"/>
              </a:rPr>
              <a:t>Tools in Transit</a:t>
            </a:r>
            <a:endParaRPr lang="en-GB" sz="1100" b="1" i="0" u="none" strike="noStrike" dirty="0">
              <a:solidFill>
                <a:schemeClr val="bg1"/>
              </a:solidFill>
              <a:effectLst/>
              <a:latin typeface="Arial" panose="020B0604020202020204" pitchFamily="34" charset="0"/>
              <a:cs typeface="Arial" panose="020B0604020202020204" pitchFamily="34" charset="0"/>
            </a:endParaRPr>
          </a:p>
        </p:txBody>
      </p:sp>
      <p:sp>
        <p:nvSpPr>
          <p:cNvPr id="95" name="TextBox 94">
            <a:extLst>
              <a:ext uri="{FF2B5EF4-FFF2-40B4-BE49-F238E27FC236}">
                <a16:creationId xmlns:a16="http://schemas.microsoft.com/office/drawing/2014/main" id="{E41DF6A7-A3EC-0990-8F7E-DD44F3EC8032}"/>
              </a:ext>
            </a:extLst>
          </p:cNvPr>
          <p:cNvSpPr txBox="1"/>
          <p:nvPr/>
        </p:nvSpPr>
        <p:spPr>
          <a:xfrm>
            <a:off x="598394" y="3278108"/>
            <a:ext cx="2243283" cy="261610"/>
          </a:xfrm>
          <a:prstGeom prst="rect">
            <a:avLst/>
          </a:prstGeom>
          <a:noFill/>
        </p:spPr>
        <p:txBody>
          <a:bodyPr wrap="square">
            <a:spAutoFit/>
          </a:bodyPr>
          <a:lstStyle/>
          <a:p>
            <a:pPr algn="ctr"/>
            <a:r>
              <a:rPr lang="en-GB" sz="1100" b="1" u="none" strike="noStrike" dirty="0">
                <a:solidFill>
                  <a:schemeClr val="bg1"/>
                </a:solidFill>
                <a:effectLst/>
                <a:latin typeface="Arial" panose="020B0604020202020204" pitchFamily="34" charset="0"/>
                <a:cs typeface="Arial" panose="020B0604020202020204" pitchFamily="34" charset="0"/>
              </a:rPr>
              <a:t>Rent Guarantee</a:t>
            </a:r>
            <a:endParaRPr lang="en-GB" sz="1100" b="1" i="0" u="none" strike="noStrike" dirty="0">
              <a:solidFill>
                <a:schemeClr val="bg1"/>
              </a:solidFill>
              <a:effectLst/>
              <a:latin typeface="Arial" panose="020B0604020202020204" pitchFamily="34" charset="0"/>
              <a:cs typeface="Arial" panose="020B0604020202020204" pitchFamily="34" charset="0"/>
            </a:endParaRPr>
          </a:p>
        </p:txBody>
      </p:sp>
      <p:sp>
        <p:nvSpPr>
          <p:cNvPr id="96" name="TextBox 95">
            <a:extLst>
              <a:ext uri="{FF2B5EF4-FFF2-40B4-BE49-F238E27FC236}">
                <a16:creationId xmlns:a16="http://schemas.microsoft.com/office/drawing/2014/main" id="{255B52CA-138C-5819-F1E6-42139DDDF017}"/>
              </a:ext>
            </a:extLst>
          </p:cNvPr>
          <p:cNvSpPr txBox="1"/>
          <p:nvPr/>
        </p:nvSpPr>
        <p:spPr>
          <a:xfrm>
            <a:off x="622544" y="3606160"/>
            <a:ext cx="2188023" cy="261610"/>
          </a:xfrm>
          <a:prstGeom prst="rect">
            <a:avLst/>
          </a:prstGeom>
          <a:noFill/>
        </p:spPr>
        <p:txBody>
          <a:bodyPr wrap="square">
            <a:spAutoFit/>
          </a:bodyPr>
          <a:lstStyle/>
          <a:p>
            <a:pPr algn="ctr"/>
            <a:r>
              <a:rPr lang="en-GB" sz="1100" b="1" u="none" strike="noStrike" dirty="0">
                <a:solidFill>
                  <a:schemeClr val="bg1"/>
                </a:solidFill>
                <a:effectLst/>
                <a:latin typeface="Arial" panose="020B0604020202020204" pitchFamily="34" charset="0"/>
                <a:cs typeface="Arial" panose="020B0604020202020204" pitchFamily="34" charset="0"/>
              </a:rPr>
              <a:t>Jewellery Asset Protection</a:t>
            </a:r>
            <a:endParaRPr lang="en-GB" sz="1100" b="1" i="0" u="none" strike="noStrike" dirty="0">
              <a:solidFill>
                <a:schemeClr val="bg1"/>
              </a:solidFill>
              <a:effectLst/>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99668E1B-567A-6500-DB68-E9D7421CC9E7}"/>
              </a:ext>
            </a:extLst>
          </p:cNvPr>
          <p:cNvSpPr txBox="1"/>
          <p:nvPr/>
        </p:nvSpPr>
        <p:spPr>
          <a:xfrm>
            <a:off x="598394" y="3921598"/>
            <a:ext cx="2243283" cy="261610"/>
          </a:xfrm>
          <a:prstGeom prst="rect">
            <a:avLst/>
          </a:prstGeom>
          <a:noFill/>
        </p:spPr>
        <p:txBody>
          <a:bodyPr wrap="square">
            <a:spAutoFit/>
          </a:bodyPr>
          <a:lstStyle/>
          <a:p>
            <a:pPr algn="ctr"/>
            <a:r>
              <a:rPr lang="en-GB" sz="1100" b="1" u="none" strike="noStrike" dirty="0">
                <a:solidFill>
                  <a:schemeClr val="bg1"/>
                </a:solidFill>
                <a:effectLst/>
                <a:latin typeface="Arial" panose="020B0604020202020204" pitchFamily="34" charset="0"/>
                <a:cs typeface="Arial" panose="020B0604020202020204" pitchFamily="34" charset="0"/>
              </a:rPr>
              <a:t>Golf Club Asset Protection</a:t>
            </a:r>
            <a:endParaRPr lang="en-GB" sz="1100" b="1" i="0" u="none" strike="noStrike" dirty="0">
              <a:solidFill>
                <a:schemeClr val="bg1"/>
              </a:solidFill>
              <a:effectLst/>
              <a:latin typeface="Arial" panose="020B0604020202020204" pitchFamily="34" charset="0"/>
              <a:cs typeface="Arial" panose="020B0604020202020204" pitchFamily="34" charset="0"/>
            </a:endParaRPr>
          </a:p>
        </p:txBody>
      </p:sp>
      <p:sp>
        <p:nvSpPr>
          <p:cNvPr id="98" name="TextBox 97">
            <a:extLst>
              <a:ext uri="{FF2B5EF4-FFF2-40B4-BE49-F238E27FC236}">
                <a16:creationId xmlns:a16="http://schemas.microsoft.com/office/drawing/2014/main" id="{62C49CD1-257F-BE80-FAE3-EBA111FACDCA}"/>
              </a:ext>
            </a:extLst>
          </p:cNvPr>
          <p:cNvSpPr txBox="1"/>
          <p:nvPr/>
        </p:nvSpPr>
        <p:spPr>
          <a:xfrm>
            <a:off x="622544" y="4290066"/>
            <a:ext cx="2219134" cy="261610"/>
          </a:xfrm>
          <a:prstGeom prst="rect">
            <a:avLst/>
          </a:prstGeom>
          <a:noFill/>
        </p:spPr>
        <p:txBody>
          <a:bodyPr wrap="square">
            <a:spAutoFit/>
          </a:bodyPr>
          <a:lstStyle/>
          <a:p>
            <a:pPr algn="ctr"/>
            <a:r>
              <a:rPr lang="en-GB" sz="1100" b="1" u="none" strike="noStrike" dirty="0">
                <a:solidFill>
                  <a:schemeClr val="bg1"/>
                </a:solidFill>
                <a:effectLst/>
                <a:latin typeface="Arial" panose="020B0604020202020204" pitchFamily="34" charset="0"/>
                <a:cs typeface="Arial" panose="020B0604020202020204" pitchFamily="34" charset="0"/>
              </a:rPr>
              <a:t>Travel</a:t>
            </a:r>
            <a:endParaRPr lang="en-GB" sz="1100" b="1" i="0" u="none" strike="noStrike" dirty="0">
              <a:solidFill>
                <a:schemeClr val="bg1"/>
              </a:solidFill>
              <a:effectLst/>
              <a:latin typeface="Arial" panose="020B0604020202020204" pitchFamily="34" charset="0"/>
              <a:cs typeface="Arial" panose="020B0604020202020204" pitchFamily="34" charset="0"/>
            </a:endParaRPr>
          </a:p>
        </p:txBody>
      </p:sp>
      <p:sp>
        <p:nvSpPr>
          <p:cNvPr id="99" name="TextBox 98">
            <a:extLst>
              <a:ext uri="{FF2B5EF4-FFF2-40B4-BE49-F238E27FC236}">
                <a16:creationId xmlns:a16="http://schemas.microsoft.com/office/drawing/2014/main" id="{48F9F9A3-DEB8-5F62-CFD7-AF93E2DA6390}"/>
              </a:ext>
            </a:extLst>
          </p:cNvPr>
          <p:cNvSpPr txBox="1"/>
          <p:nvPr/>
        </p:nvSpPr>
        <p:spPr>
          <a:xfrm>
            <a:off x="622543" y="4605764"/>
            <a:ext cx="2188023" cy="261610"/>
          </a:xfrm>
          <a:prstGeom prst="rect">
            <a:avLst/>
          </a:prstGeom>
          <a:noFill/>
        </p:spPr>
        <p:txBody>
          <a:bodyPr wrap="square">
            <a:spAutoFit/>
          </a:bodyPr>
          <a:lstStyle/>
          <a:p>
            <a:pPr algn="ctr"/>
            <a:r>
              <a:rPr lang="en-GB" sz="1100" b="1" u="none" strike="noStrike" dirty="0">
                <a:solidFill>
                  <a:schemeClr val="bg1"/>
                </a:solidFill>
                <a:effectLst/>
                <a:latin typeface="Arial" panose="020B0604020202020204" pitchFamily="34" charset="0"/>
                <a:cs typeface="Arial" panose="020B0604020202020204" pitchFamily="34" charset="0"/>
              </a:rPr>
              <a:t>Legal Expenses</a:t>
            </a:r>
            <a:endParaRPr lang="en-GB" sz="1100" b="1" i="0" u="none" strike="noStrike" dirty="0">
              <a:solidFill>
                <a:schemeClr val="bg1"/>
              </a:solidFill>
              <a:effectLst/>
              <a:latin typeface="Arial" panose="020B0604020202020204" pitchFamily="34" charset="0"/>
              <a:cs typeface="Arial" panose="020B0604020202020204" pitchFamily="34" charset="0"/>
            </a:endParaRPr>
          </a:p>
        </p:txBody>
      </p:sp>
      <p:sp>
        <p:nvSpPr>
          <p:cNvPr id="100" name="TextBox 99">
            <a:extLst>
              <a:ext uri="{FF2B5EF4-FFF2-40B4-BE49-F238E27FC236}">
                <a16:creationId xmlns:a16="http://schemas.microsoft.com/office/drawing/2014/main" id="{4228A95A-E6E7-D8C7-9992-A2D6DF39300F}"/>
              </a:ext>
            </a:extLst>
          </p:cNvPr>
          <p:cNvSpPr txBox="1"/>
          <p:nvPr/>
        </p:nvSpPr>
        <p:spPr>
          <a:xfrm>
            <a:off x="622543" y="4921462"/>
            <a:ext cx="2188022" cy="261610"/>
          </a:xfrm>
          <a:prstGeom prst="rect">
            <a:avLst/>
          </a:prstGeom>
          <a:noFill/>
        </p:spPr>
        <p:txBody>
          <a:bodyPr wrap="square">
            <a:spAutoFit/>
          </a:bodyPr>
          <a:lstStyle/>
          <a:p>
            <a:pPr algn="ctr"/>
            <a:r>
              <a:rPr lang="en-GB" sz="1100" b="1" u="none" strike="noStrike" dirty="0">
                <a:solidFill>
                  <a:schemeClr val="bg1"/>
                </a:solidFill>
                <a:effectLst/>
                <a:latin typeface="Arial" panose="020B0604020202020204" pitchFamily="34" charset="0"/>
                <a:cs typeface="Arial" panose="020B0604020202020204" pitchFamily="34" charset="0"/>
              </a:rPr>
              <a:t>After The Event</a:t>
            </a:r>
            <a:endParaRPr lang="en-GB" sz="1100" b="1" i="0" u="none" strike="noStrike" dirty="0">
              <a:solidFill>
                <a:schemeClr val="bg1"/>
              </a:solidFill>
              <a:effectLst/>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E842481A-5AB3-260B-C498-10C2D4F6CE0B}"/>
              </a:ext>
            </a:extLst>
          </p:cNvPr>
          <p:cNvSpPr txBox="1"/>
          <p:nvPr/>
        </p:nvSpPr>
        <p:spPr>
          <a:xfrm>
            <a:off x="640769" y="5171949"/>
            <a:ext cx="2188022" cy="600164"/>
          </a:xfrm>
          <a:prstGeom prst="rect">
            <a:avLst/>
          </a:prstGeom>
          <a:noFill/>
        </p:spPr>
        <p:txBody>
          <a:bodyPr wrap="square">
            <a:spAutoFit/>
          </a:bodyPr>
          <a:lstStyle/>
          <a:p>
            <a:pPr algn="ctr"/>
            <a:r>
              <a:rPr lang="en-GB" sz="1100" b="1" u="none" strike="noStrike" dirty="0">
                <a:solidFill>
                  <a:schemeClr val="bg1"/>
                </a:solidFill>
                <a:effectLst/>
                <a:latin typeface="Arial" panose="020B0604020202020204" pitchFamily="34" charset="0"/>
                <a:cs typeface="Arial" panose="020B0604020202020204" pitchFamily="34" charset="0"/>
              </a:rPr>
              <a:t>Income protection (Mortgage, Loan, Bill, Income, Credit Card)</a:t>
            </a:r>
            <a:endParaRPr lang="en-GB" sz="1100" b="1" i="0" u="none" strike="noStrike" dirty="0">
              <a:solidFill>
                <a:schemeClr val="bg1"/>
              </a:solidFill>
              <a:effectLst/>
              <a:latin typeface="Arial" panose="020B0604020202020204" pitchFamily="34" charset="0"/>
              <a:cs typeface="Arial" panose="020B0604020202020204" pitchFamily="34" charset="0"/>
            </a:endParaRPr>
          </a:p>
        </p:txBody>
      </p:sp>
      <p:sp>
        <p:nvSpPr>
          <p:cNvPr id="102" name="TextBox 101">
            <a:extLst>
              <a:ext uri="{FF2B5EF4-FFF2-40B4-BE49-F238E27FC236}">
                <a16:creationId xmlns:a16="http://schemas.microsoft.com/office/drawing/2014/main" id="{54440FBB-C8DE-3833-7715-FB60571A56D6}"/>
              </a:ext>
            </a:extLst>
          </p:cNvPr>
          <p:cNvSpPr txBox="1"/>
          <p:nvPr/>
        </p:nvSpPr>
        <p:spPr>
          <a:xfrm>
            <a:off x="3648526" y="1578203"/>
            <a:ext cx="547795" cy="261610"/>
          </a:xfrm>
          <a:prstGeom prst="rect">
            <a:avLst/>
          </a:prstGeom>
          <a:noFill/>
        </p:spPr>
        <p:txBody>
          <a:bodyPr wrap="square">
            <a:spAutoFit/>
          </a:bodyPr>
          <a:lstStyle/>
          <a:p>
            <a:r>
              <a:rPr lang="en-GB" sz="1100" b="1" u="none" strike="noStrike" dirty="0">
                <a:effectLst/>
                <a:latin typeface="Arial" panose="020B0604020202020204" pitchFamily="34" charset="0"/>
                <a:cs typeface="Arial" panose="020B0604020202020204" pitchFamily="34" charset="0"/>
              </a:rPr>
              <a:t>Yes</a:t>
            </a:r>
            <a:endParaRPr lang="en-GB" sz="1100" b="1" i="0" u="none" strike="noStrike" dirty="0">
              <a:effectLst/>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F0D205F9-5FD5-BC74-0F16-6F692D93E8A4}"/>
              </a:ext>
            </a:extLst>
          </p:cNvPr>
          <p:cNvSpPr txBox="1"/>
          <p:nvPr/>
        </p:nvSpPr>
        <p:spPr>
          <a:xfrm>
            <a:off x="3648526" y="1913391"/>
            <a:ext cx="547795" cy="261610"/>
          </a:xfrm>
          <a:prstGeom prst="rect">
            <a:avLst/>
          </a:prstGeom>
          <a:noFill/>
        </p:spPr>
        <p:txBody>
          <a:bodyPr wrap="square">
            <a:spAutoFit/>
          </a:bodyPr>
          <a:lstStyle/>
          <a:p>
            <a:r>
              <a:rPr lang="en-GB" sz="1100" b="1" u="none" strike="noStrike" dirty="0">
                <a:effectLst/>
                <a:latin typeface="Arial" panose="020B0604020202020204" pitchFamily="34" charset="0"/>
                <a:cs typeface="Arial" panose="020B0604020202020204" pitchFamily="34" charset="0"/>
              </a:rPr>
              <a:t>Yes</a:t>
            </a:r>
            <a:endParaRPr lang="en-GB" sz="1100" b="1" i="0" u="none" strike="noStrike" dirty="0">
              <a:effectLst/>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CACD0C02-8B0E-DCAB-1DC4-097D4344CC22}"/>
              </a:ext>
            </a:extLst>
          </p:cNvPr>
          <p:cNvSpPr txBox="1"/>
          <p:nvPr/>
        </p:nvSpPr>
        <p:spPr>
          <a:xfrm>
            <a:off x="3648526" y="2248579"/>
            <a:ext cx="547795" cy="261610"/>
          </a:xfrm>
          <a:prstGeom prst="rect">
            <a:avLst/>
          </a:prstGeom>
          <a:noFill/>
        </p:spPr>
        <p:txBody>
          <a:bodyPr wrap="square">
            <a:spAutoFit/>
          </a:bodyPr>
          <a:lstStyle/>
          <a:p>
            <a:r>
              <a:rPr lang="en-GB" sz="1100" b="1" u="none" strike="noStrike" dirty="0">
                <a:effectLst/>
                <a:latin typeface="Arial" panose="020B0604020202020204" pitchFamily="34" charset="0"/>
                <a:cs typeface="Arial" panose="020B0604020202020204" pitchFamily="34" charset="0"/>
              </a:rPr>
              <a:t>Yes</a:t>
            </a:r>
            <a:endParaRPr lang="en-GB" sz="1100" b="1" i="0" u="none" strike="noStrike" dirty="0">
              <a:effectLst/>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CAD52340-82A6-E70C-9FDB-32F2DFA56BBA}"/>
              </a:ext>
            </a:extLst>
          </p:cNvPr>
          <p:cNvSpPr txBox="1"/>
          <p:nvPr/>
        </p:nvSpPr>
        <p:spPr>
          <a:xfrm>
            <a:off x="3648526" y="2583767"/>
            <a:ext cx="547795" cy="261610"/>
          </a:xfrm>
          <a:prstGeom prst="rect">
            <a:avLst/>
          </a:prstGeom>
          <a:noFill/>
        </p:spPr>
        <p:txBody>
          <a:bodyPr wrap="square">
            <a:spAutoFit/>
          </a:bodyPr>
          <a:lstStyle/>
          <a:p>
            <a:r>
              <a:rPr lang="en-GB" sz="1100" b="1" u="none" strike="noStrike" dirty="0">
                <a:effectLst/>
                <a:latin typeface="Arial" panose="020B0604020202020204" pitchFamily="34" charset="0"/>
                <a:cs typeface="Arial" panose="020B0604020202020204" pitchFamily="34" charset="0"/>
              </a:rPr>
              <a:t>Yes</a:t>
            </a:r>
            <a:endParaRPr lang="en-GB" sz="1100" b="1" i="0" u="none" strike="noStrike" dirty="0">
              <a:effectLst/>
              <a:latin typeface="Arial" panose="020B0604020202020204" pitchFamily="34" charset="0"/>
              <a:cs typeface="Arial" panose="020B0604020202020204" pitchFamily="34" charset="0"/>
            </a:endParaRPr>
          </a:p>
        </p:txBody>
      </p:sp>
      <p:sp>
        <p:nvSpPr>
          <p:cNvPr id="106" name="TextBox 105">
            <a:extLst>
              <a:ext uri="{FF2B5EF4-FFF2-40B4-BE49-F238E27FC236}">
                <a16:creationId xmlns:a16="http://schemas.microsoft.com/office/drawing/2014/main" id="{6838FC1E-E88B-4C0F-7035-721CDA8FBCBF}"/>
              </a:ext>
            </a:extLst>
          </p:cNvPr>
          <p:cNvSpPr txBox="1"/>
          <p:nvPr/>
        </p:nvSpPr>
        <p:spPr>
          <a:xfrm>
            <a:off x="3648526" y="2918955"/>
            <a:ext cx="547795" cy="261610"/>
          </a:xfrm>
          <a:prstGeom prst="rect">
            <a:avLst/>
          </a:prstGeom>
          <a:noFill/>
        </p:spPr>
        <p:txBody>
          <a:bodyPr wrap="square">
            <a:spAutoFit/>
          </a:bodyPr>
          <a:lstStyle/>
          <a:p>
            <a:r>
              <a:rPr lang="en-GB" sz="1100" b="1" u="none" strike="noStrike" dirty="0">
                <a:effectLst/>
                <a:latin typeface="Arial" panose="020B0604020202020204" pitchFamily="34" charset="0"/>
                <a:cs typeface="Arial" panose="020B0604020202020204" pitchFamily="34" charset="0"/>
              </a:rPr>
              <a:t>Yes</a:t>
            </a:r>
            <a:endParaRPr lang="en-GB" sz="1100" b="1" i="0" u="none" strike="noStrike" dirty="0">
              <a:effectLst/>
              <a:latin typeface="Arial" panose="020B0604020202020204" pitchFamily="34" charset="0"/>
              <a:cs typeface="Arial" panose="020B0604020202020204" pitchFamily="34" charset="0"/>
            </a:endParaRPr>
          </a:p>
        </p:txBody>
      </p:sp>
      <p:sp>
        <p:nvSpPr>
          <p:cNvPr id="107" name="TextBox 106">
            <a:extLst>
              <a:ext uri="{FF2B5EF4-FFF2-40B4-BE49-F238E27FC236}">
                <a16:creationId xmlns:a16="http://schemas.microsoft.com/office/drawing/2014/main" id="{1BF62AA6-21CD-9CD2-2A5C-B35C5D1B9223}"/>
              </a:ext>
            </a:extLst>
          </p:cNvPr>
          <p:cNvSpPr txBox="1"/>
          <p:nvPr/>
        </p:nvSpPr>
        <p:spPr>
          <a:xfrm>
            <a:off x="3648526" y="3254143"/>
            <a:ext cx="547795" cy="261610"/>
          </a:xfrm>
          <a:prstGeom prst="rect">
            <a:avLst/>
          </a:prstGeom>
          <a:noFill/>
        </p:spPr>
        <p:txBody>
          <a:bodyPr wrap="square">
            <a:spAutoFit/>
          </a:bodyPr>
          <a:lstStyle/>
          <a:p>
            <a:r>
              <a:rPr lang="en-GB" sz="1100" b="1" u="none" strike="noStrike" dirty="0">
                <a:effectLst/>
                <a:latin typeface="Arial" panose="020B0604020202020204" pitchFamily="34" charset="0"/>
                <a:cs typeface="Arial" panose="020B0604020202020204" pitchFamily="34" charset="0"/>
              </a:rPr>
              <a:t>Yes</a:t>
            </a:r>
            <a:endParaRPr lang="en-GB" sz="1100" b="1" i="0" u="none" strike="noStrike" dirty="0">
              <a:effectLst/>
              <a:latin typeface="Arial" panose="020B0604020202020204" pitchFamily="34" charset="0"/>
              <a:cs typeface="Arial" panose="020B0604020202020204" pitchFamily="34" charset="0"/>
            </a:endParaRPr>
          </a:p>
        </p:txBody>
      </p:sp>
      <p:sp>
        <p:nvSpPr>
          <p:cNvPr id="108" name="TextBox 107">
            <a:extLst>
              <a:ext uri="{FF2B5EF4-FFF2-40B4-BE49-F238E27FC236}">
                <a16:creationId xmlns:a16="http://schemas.microsoft.com/office/drawing/2014/main" id="{CEB33B9A-DD17-3E70-8467-38FE36BFE13A}"/>
              </a:ext>
            </a:extLst>
          </p:cNvPr>
          <p:cNvSpPr txBox="1"/>
          <p:nvPr/>
        </p:nvSpPr>
        <p:spPr>
          <a:xfrm>
            <a:off x="3648526" y="3589331"/>
            <a:ext cx="547795" cy="261610"/>
          </a:xfrm>
          <a:prstGeom prst="rect">
            <a:avLst/>
          </a:prstGeom>
          <a:noFill/>
        </p:spPr>
        <p:txBody>
          <a:bodyPr wrap="square">
            <a:spAutoFit/>
          </a:bodyPr>
          <a:lstStyle/>
          <a:p>
            <a:r>
              <a:rPr lang="en-GB" sz="1100" b="1" u="none" strike="noStrike" dirty="0">
                <a:effectLst/>
                <a:latin typeface="Arial" panose="020B0604020202020204" pitchFamily="34" charset="0"/>
                <a:cs typeface="Arial" panose="020B0604020202020204" pitchFamily="34" charset="0"/>
              </a:rPr>
              <a:t>Yes</a:t>
            </a:r>
            <a:endParaRPr lang="en-GB" sz="1100" b="1" i="0" u="none" strike="noStrike" dirty="0">
              <a:effectLst/>
              <a:latin typeface="Arial" panose="020B0604020202020204" pitchFamily="34" charset="0"/>
              <a:cs typeface="Arial" panose="020B0604020202020204" pitchFamily="34" charset="0"/>
            </a:endParaRPr>
          </a:p>
        </p:txBody>
      </p:sp>
      <p:sp>
        <p:nvSpPr>
          <p:cNvPr id="109" name="TextBox 108">
            <a:extLst>
              <a:ext uri="{FF2B5EF4-FFF2-40B4-BE49-F238E27FC236}">
                <a16:creationId xmlns:a16="http://schemas.microsoft.com/office/drawing/2014/main" id="{8902C4AE-D8B1-7BB1-9314-43EF6BB44DCF}"/>
              </a:ext>
            </a:extLst>
          </p:cNvPr>
          <p:cNvSpPr txBox="1"/>
          <p:nvPr/>
        </p:nvSpPr>
        <p:spPr>
          <a:xfrm>
            <a:off x="3648526" y="3924519"/>
            <a:ext cx="547795" cy="261610"/>
          </a:xfrm>
          <a:prstGeom prst="rect">
            <a:avLst/>
          </a:prstGeom>
          <a:noFill/>
        </p:spPr>
        <p:txBody>
          <a:bodyPr wrap="square">
            <a:spAutoFit/>
          </a:bodyPr>
          <a:lstStyle/>
          <a:p>
            <a:r>
              <a:rPr lang="en-GB" sz="1100" b="1" u="none" strike="noStrike" dirty="0">
                <a:effectLst/>
                <a:latin typeface="Arial" panose="020B0604020202020204" pitchFamily="34" charset="0"/>
                <a:cs typeface="Arial" panose="020B0604020202020204" pitchFamily="34" charset="0"/>
              </a:rPr>
              <a:t>Yes</a:t>
            </a:r>
            <a:endParaRPr lang="en-GB" sz="1100" b="1" i="0" u="none" strike="noStrike" dirty="0">
              <a:effectLst/>
              <a:latin typeface="Arial" panose="020B0604020202020204" pitchFamily="34" charset="0"/>
              <a:cs typeface="Arial" panose="020B0604020202020204" pitchFamily="34" charset="0"/>
            </a:endParaRPr>
          </a:p>
        </p:txBody>
      </p:sp>
      <p:sp>
        <p:nvSpPr>
          <p:cNvPr id="110" name="TextBox 109">
            <a:extLst>
              <a:ext uri="{FF2B5EF4-FFF2-40B4-BE49-F238E27FC236}">
                <a16:creationId xmlns:a16="http://schemas.microsoft.com/office/drawing/2014/main" id="{60DD5957-0BFF-CF77-596B-5837379DDA53}"/>
              </a:ext>
            </a:extLst>
          </p:cNvPr>
          <p:cNvSpPr txBox="1"/>
          <p:nvPr/>
        </p:nvSpPr>
        <p:spPr>
          <a:xfrm>
            <a:off x="3648526" y="4259707"/>
            <a:ext cx="547795" cy="261610"/>
          </a:xfrm>
          <a:prstGeom prst="rect">
            <a:avLst/>
          </a:prstGeom>
          <a:noFill/>
        </p:spPr>
        <p:txBody>
          <a:bodyPr wrap="square">
            <a:spAutoFit/>
          </a:bodyPr>
          <a:lstStyle/>
          <a:p>
            <a:r>
              <a:rPr lang="en-GB" sz="1100" b="1" u="none" strike="noStrike" dirty="0">
                <a:effectLst/>
                <a:latin typeface="Arial" panose="020B0604020202020204" pitchFamily="34" charset="0"/>
                <a:cs typeface="Arial" panose="020B0604020202020204" pitchFamily="34" charset="0"/>
              </a:rPr>
              <a:t>Yes</a:t>
            </a:r>
            <a:endParaRPr lang="en-GB" sz="1100" b="1" i="0" u="none" strike="noStrike" dirty="0">
              <a:effectLst/>
              <a:latin typeface="Arial" panose="020B0604020202020204" pitchFamily="34" charset="0"/>
              <a:cs typeface="Arial" panose="020B0604020202020204" pitchFamily="34" charset="0"/>
            </a:endParaRPr>
          </a:p>
        </p:txBody>
      </p:sp>
      <p:sp>
        <p:nvSpPr>
          <p:cNvPr id="111" name="TextBox 110">
            <a:extLst>
              <a:ext uri="{FF2B5EF4-FFF2-40B4-BE49-F238E27FC236}">
                <a16:creationId xmlns:a16="http://schemas.microsoft.com/office/drawing/2014/main" id="{AE12F88F-529C-C196-8ED0-32FF62301C56}"/>
              </a:ext>
            </a:extLst>
          </p:cNvPr>
          <p:cNvSpPr txBox="1"/>
          <p:nvPr/>
        </p:nvSpPr>
        <p:spPr>
          <a:xfrm>
            <a:off x="3648526" y="4594895"/>
            <a:ext cx="547795" cy="261610"/>
          </a:xfrm>
          <a:prstGeom prst="rect">
            <a:avLst/>
          </a:prstGeom>
          <a:noFill/>
        </p:spPr>
        <p:txBody>
          <a:bodyPr wrap="square">
            <a:spAutoFit/>
          </a:bodyPr>
          <a:lstStyle/>
          <a:p>
            <a:r>
              <a:rPr lang="en-GB" sz="1100" b="1" u="none" strike="noStrike" dirty="0">
                <a:effectLst/>
                <a:latin typeface="Arial" panose="020B0604020202020204" pitchFamily="34" charset="0"/>
                <a:cs typeface="Arial" panose="020B0604020202020204" pitchFamily="34" charset="0"/>
              </a:rPr>
              <a:t>Yes</a:t>
            </a:r>
            <a:endParaRPr lang="en-GB" sz="1100" b="1" i="0" u="none" strike="noStrike" dirty="0">
              <a:effectLst/>
              <a:latin typeface="Arial" panose="020B0604020202020204" pitchFamily="34" charset="0"/>
              <a:cs typeface="Arial" panose="020B0604020202020204" pitchFamily="34" charset="0"/>
            </a:endParaRPr>
          </a:p>
        </p:txBody>
      </p:sp>
      <p:sp>
        <p:nvSpPr>
          <p:cNvPr id="112" name="TextBox 111">
            <a:extLst>
              <a:ext uri="{FF2B5EF4-FFF2-40B4-BE49-F238E27FC236}">
                <a16:creationId xmlns:a16="http://schemas.microsoft.com/office/drawing/2014/main" id="{38542CB2-82DD-E06B-5204-C55F3816889D}"/>
              </a:ext>
            </a:extLst>
          </p:cNvPr>
          <p:cNvSpPr txBox="1"/>
          <p:nvPr/>
        </p:nvSpPr>
        <p:spPr>
          <a:xfrm>
            <a:off x="3648526" y="4930080"/>
            <a:ext cx="547795" cy="261610"/>
          </a:xfrm>
          <a:prstGeom prst="rect">
            <a:avLst/>
          </a:prstGeom>
          <a:noFill/>
        </p:spPr>
        <p:txBody>
          <a:bodyPr wrap="square">
            <a:spAutoFit/>
          </a:bodyPr>
          <a:lstStyle/>
          <a:p>
            <a:r>
              <a:rPr lang="en-GB" sz="1100" b="1" u="none" strike="noStrike" dirty="0">
                <a:effectLst/>
                <a:latin typeface="Arial" panose="020B0604020202020204" pitchFamily="34" charset="0"/>
                <a:cs typeface="Arial" panose="020B0604020202020204" pitchFamily="34" charset="0"/>
              </a:rPr>
              <a:t>Yes</a:t>
            </a:r>
            <a:endParaRPr lang="en-GB" sz="1100" b="1" i="0" u="none" strike="noStrike" dirty="0">
              <a:effectLst/>
              <a:latin typeface="Arial" panose="020B0604020202020204" pitchFamily="34" charset="0"/>
              <a:cs typeface="Arial" panose="020B0604020202020204" pitchFamily="34" charset="0"/>
            </a:endParaRPr>
          </a:p>
        </p:txBody>
      </p:sp>
      <p:sp>
        <p:nvSpPr>
          <p:cNvPr id="113" name="TextBox 112">
            <a:extLst>
              <a:ext uri="{FF2B5EF4-FFF2-40B4-BE49-F238E27FC236}">
                <a16:creationId xmlns:a16="http://schemas.microsoft.com/office/drawing/2014/main" id="{062FFADF-1F5D-6D8A-48D3-EAD6224D53D9}"/>
              </a:ext>
            </a:extLst>
          </p:cNvPr>
          <p:cNvSpPr txBox="1"/>
          <p:nvPr/>
        </p:nvSpPr>
        <p:spPr>
          <a:xfrm>
            <a:off x="3648526" y="5357313"/>
            <a:ext cx="547795" cy="261610"/>
          </a:xfrm>
          <a:prstGeom prst="rect">
            <a:avLst/>
          </a:prstGeom>
          <a:noFill/>
        </p:spPr>
        <p:txBody>
          <a:bodyPr wrap="square">
            <a:spAutoFit/>
          </a:bodyPr>
          <a:lstStyle/>
          <a:p>
            <a:r>
              <a:rPr lang="en-GB" sz="1100" b="1" u="none" strike="noStrike" dirty="0">
                <a:effectLst/>
                <a:latin typeface="Arial" panose="020B0604020202020204" pitchFamily="34" charset="0"/>
                <a:cs typeface="Arial" panose="020B0604020202020204" pitchFamily="34" charset="0"/>
              </a:rPr>
              <a:t>Yes</a:t>
            </a:r>
            <a:endParaRPr lang="en-GB" sz="1100" b="1" i="0" u="none" strike="noStrike" dirty="0">
              <a:effectLst/>
              <a:latin typeface="Arial" panose="020B0604020202020204" pitchFamily="34" charset="0"/>
              <a:cs typeface="Arial" panose="020B0604020202020204" pitchFamily="34" charset="0"/>
            </a:endParaRPr>
          </a:p>
        </p:txBody>
      </p:sp>
      <p:sp>
        <p:nvSpPr>
          <p:cNvPr id="114" name="TextBox 113">
            <a:extLst>
              <a:ext uri="{FF2B5EF4-FFF2-40B4-BE49-F238E27FC236}">
                <a16:creationId xmlns:a16="http://schemas.microsoft.com/office/drawing/2014/main" id="{B6F54A45-502E-8BDB-900C-4D1DA5251A49}"/>
              </a:ext>
            </a:extLst>
          </p:cNvPr>
          <p:cNvSpPr txBox="1"/>
          <p:nvPr/>
        </p:nvSpPr>
        <p:spPr>
          <a:xfrm>
            <a:off x="5918681" y="1578202"/>
            <a:ext cx="547795" cy="261610"/>
          </a:xfrm>
          <a:prstGeom prst="rect">
            <a:avLst/>
          </a:prstGeom>
          <a:noFill/>
        </p:spPr>
        <p:txBody>
          <a:bodyPr wrap="square">
            <a:spAutoFit/>
          </a:bodyPr>
          <a:lstStyle/>
          <a:p>
            <a:r>
              <a:rPr lang="en-GB" sz="1100" b="1" u="none" strike="noStrike" dirty="0">
                <a:solidFill>
                  <a:srgbClr val="C00000"/>
                </a:solidFill>
                <a:effectLst/>
                <a:latin typeface="Arial" panose="020B0604020202020204" pitchFamily="34" charset="0"/>
                <a:cs typeface="Arial" panose="020B0604020202020204" pitchFamily="34" charset="0"/>
              </a:rPr>
              <a:t>No</a:t>
            </a:r>
            <a:endParaRPr lang="en-GB" sz="1100" b="1" i="0" u="none" strike="noStrike" dirty="0">
              <a:solidFill>
                <a:srgbClr val="C00000"/>
              </a:solidFill>
              <a:effectLst/>
              <a:latin typeface="Arial" panose="020B0604020202020204" pitchFamily="34" charset="0"/>
              <a:cs typeface="Arial" panose="020B0604020202020204" pitchFamily="34" charset="0"/>
            </a:endParaRPr>
          </a:p>
        </p:txBody>
      </p:sp>
      <p:sp>
        <p:nvSpPr>
          <p:cNvPr id="115" name="TextBox 114">
            <a:extLst>
              <a:ext uri="{FF2B5EF4-FFF2-40B4-BE49-F238E27FC236}">
                <a16:creationId xmlns:a16="http://schemas.microsoft.com/office/drawing/2014/main" id="{6F19D7D7-BF3D-E28A-EF2F-B6CAF61A8464}"/>
              </a:ext>
            </a:extLst>
          </p:cNvPr>
          <p:cNvSpPr txBox="1"/>
          <p:nvPr/>
        </p:nvSpPr>
        <p:spPr>
          <a:xfrm>
            <a:off x="5918681" y="1912347"/>
            <a:ext cx="547795" cy="261610"/>
          </a:xfrm>
          <a:prstGeom prst="rect">
            <a:avLst/>
          </a:prstGeom>
          <a:noFill/>
        </p:spPr>
        <p:txBody>
          <a:bodyPr wrap="square">
            <a:spAutoFit/>
          </a:bodyPr>
          <a:lstStyle/>
          <a:p>
            <a:r>
              <a:rPr lang="en-GB" sz="1100" b="1" u="none" strike="noStrike" dirty="0">
                <a:solidFill>
                  <a:srgbClr val="C00000"/>
                </a:solidFill>
                <a:effectLst/>
                <a:latin typeface="Arial" panose="020B0604020202020204" pitchFamily="34" charset="0"/>
                <a:cs typeface="Arial" panose="020B0604020202020204" pitchFamily="34" charset="0"/>
              </a:rPr>
              <a:t>No</a:t>
            </a:r>
            <a:endParaRPr lang="en-GB" sz="1100" b="1" i="0" u="none" strike="noStrike" dirty="0">
              <a:solidFill>
                <a:srgbClr val="C00000"/>
              </a:solidFill>
              <a:effectLst/>
              <a:latin typeface="Arial" panose="020B0604020202020204" pitchFamily="34" charset="0"/>
              <a:cs typeface="Arial" panose="020B0604020202020204" pitchFamily="34" charset="0"/>
            </a:endParaRPr>
          </a:p>
        </p:txBody>
      </p:sp>
      <p:sp>
        <p:nvSpPr>
          <p:cNvPr id="116" name="TextBox 115">
            <a:extLst>
              <a:ext uri="{FF2B5EF4-FFF2-40B4-BE49-F238E27FC236}">
                <a16:creationId xmlns:a16="http://schemas.microsoft.com/office/drawing/2014/main" id="{83EF0D28-8A4F-5035-73C2-6843D9BD1A5E}"/>
              </a:ext>
            </a:extLst>
          </p:cNvPr>
          <p:cNvSpPr txBox="1"/>
          <p:nvPr/>
        </p:nvSpPr>
        <p:spPr>
          <a:xfrm>
            <a:off x="5918681" y="2246492"/>
            <a:ext cx="547795" cy="261610"/>
          </a:xfrm>
          <a:prstGeom prst="rect">
            <a:avLst/>
          </a:prstGeom>
          <a:noFill/>
        </p:spPr>
        <p:txBody>
          <a:bodyPr wrap="square">
            <a:spAutoFit/>
          </a:bodyPr>
          <a:lstStyle/>
          <a:p>
            <a:r>
              <a:rPr lang="en-GB" sz="1100" b="1" u="none" strike="noStrike" dirty="0">
                <a:solidFill>
                  <a:srgbClr val="C00000"/>
                </a:solidFill>
                <a:effectLst/>
                <a:latin typeface="Arial" panose="020B0604020202020204" pitchFamily="34" charset="0"/>
                <a:cs typeface="Arial" panose="020B0604020202020204" pitchFamily="34" charset="0"/>
              </a:rPr>
              <a:t>No</a:t>
            </a:r>
            <a:endParaRPr lang="en-GB" sz="1100" b="1" i="0" u="none" strike="noStrike" dirty="0">
              <a:solidFill>
                <a:srgbClr val="C00000"/>
              </a:solidFill>
              <a:effectLst/>
              <a:latin typeface="Arial" panose="020B0604020202020204" pitchFamily="34" charset="0"/>
              <a:cs typeface="Arial" panose="020B0604020202020204" pitchFamily="34" charset="0"/>
            </a:endParaRPr>
          </a:p>
        </p:txBody>
      </p:sp>
      <p:sp>
        <p:nvSpPr>
          <p:cNvPr id="117" name="TextBox 116">
            <a:extLst>
              <a:ext uri="{FF2B5EF4-FFF2-40B4-BE49-F238E27FC236}">
                <a16:creationId xmlns:a16="http://schemas.microsoft.com/office/drawing/2014/main" id="{57ACDC0D-C1AA-74CA-589F-EADBC8D25977}"/>
              </a:ext>
            </a:extLst>
          </p:cNvPr>
          <p:cNvSpPr txBox="1"/>
          <p:nvPr/>
        </p:nvSpPr>
        <p:spPr>
          <a:xfrm>
            <a:off x="5918681" y="2580637"/>
            <a:ext cx="547795" cy="261610"/>
          </a:xfrm>
          <a:prstGeom prst="rect">
            <a:avLst/>
          </a:prstGeom>
          <a:noFill/>
        </p:spPr>
        <p:txBody>
          <a:bodyPr wrap="square">
            <a:spAutoFit/>
          </a:bodyPr>
          <a:lstStyle/>
          <a:p>
            <a:r>
              <a:rPr lang="en-GB" sz="1100" b="1" u="none" strike="noStrike" dirty="0">
                <a:solidFill>
                  <a:srgbClr val="C00000"/>
                </a:solidFill>
                <a:effectLst/>
                <a:latin typeface="Arial" panose="020B0604020202020204" pitchFamily="34" charset="0"/>
                <a:cs typeface="Arial" panose="020B0604020202020204" pitchFamily="34" charset="0"/>
              </a:rPr>
              <a:t>No</a:t>
            </a:r>
            <a:endParaRPr lang="en-GB" sz="1100" b="1" i="0" u="none" strike="noStrike" dirty="0">
              <a:solidFill>
                <a:srgbClr val="C00000"/>
              </a:solidFill>
              <a:effectLst/>
              <a:latin typeface="Arial" panose="020B0604020202020204" pitchFamily="34" charset="0"/>
              <a:cs typeface="Arial" panose="020B0604020202020204" pitchFamily="34" charset="0"/>
            </a:endParaRPr>
          </a:p>
        </p:txBody>
      </p:sp>
      <p:sp>
        <p:nvSpPr>
          <p:cNvPr id="118" name="TextBox 117">
            <a:extLst>
              <a:ext uri="{FF2B5EF4-FFF2-40B4-BE49-F238E27FC236}">
                <a16:creationId xmlns:a16="http://schemas.microsoft.com/office/drawing/2014/main" id="{4F198F87-490B-54C7-AC6C-D7E8D1449D76}"/>
              </a:ext>
            </a:extLst>
          </p:cNvPr>
          <p:cNvSpPr txBox="1"/>
          <p:nvPr/>
        </p:nvSpPr>
        <p:spPr>
          <a:xfrm>
            <a:off x="5918681" y="2914782"/>
            <a:ext cx="547795" cy="261610"/>
          </a:xfrm>
          <a:prstGeom prst="rect">
            <a:avLst/>
          </a:prstGeom>
          <a:noFill/>
        </p:spPr>
        <p:txBody>
          <a:bodyPr wrap="square">
            <a:spAutoFit/>
          </a:bodyPr>
          <a:lstStyle/>
          <a:p>
            <a:r>
              <a:rPr lang="en-GB" sz="1100" b="1" u="none" strike="noStrike" dirty="0">
                <a:solidFill>
                  <a:srgbClr val="C00000"/>
                </a:solidFill>
                <a:effectLst/>
                <a:latin typeface="Arial" panose="020B0604020202020204" pitchFamily="34" charset="0"/>
                <a:cs typeface="Arial" panose="020B0604020202020204" pitchFamily="34" charset="0"/>
              </a:rPr>
              <a:t>No</a:t>
            </a:r>
            <a:endParaRPr lang="en-GB" sz="1100" b="1" i="0" u="none" strike="noStrike" dirty="0">
              <a:solidFill>
                <a:srgbClr val="C00000"/>
              </a:solidFill>
              <a:effectLst/>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05B53095-6A8A-7458-6714-24712AF58144}"/>
              </a:ext>
            </a:extLst>
          </p:cNvPr>
          <p:cNvSpPr txBox="1"/>
          <p:nvPr/>
        </p:nvSpPr>
        <p:spPr>
          <a:xfrm>
            <a:off x="5918681" y="3248927"/>
            <a:ext cx="547795" cy="261610"/>
          </a:xfrm>
          <a:prstGeom prst="rect">
            <a:avLst/>
          </a:prstGeom>
          <a:noFill/>
        </p:spPr>
        <p:txBody>
          <a:bodyPr wrap="square">
            <a:spAutoFit/>
          </a:bodyPr>
          <a:lstStyle/>
          <a:p>
            <a:r>
              <a:rPr lang="en-GB" sz="1100" b="1" u="none" strike="noStrike" dirty="0">
                <a:solidFill>
                  <a:srgbClr val="C00000"/>
                </a:solidFill>
                <a:effectLst/>
                <a:latin typeface="Arial" panose="020B0604020202020204" pitchFamily="34" charset="0"/>
                <a:cs typeface="Arial" panose="020B0604020202020204" pitchFamily="34" charset="0"/>
              </a:rPr>
              <a:t>No</a:t>
            </a:r>
            <a:endParaRPr lang="en-GB" sz="1100" b="1" i="0" u="none" strike="noStrike" dirty="0">
              <a:solidFill>
                <a:srgbClr val="C00000"/>
              </a:solidFill>
              <a:effectLst/>
              <a:latin typeface="Arial" panose="020B0604020202020204" pitchFamily="34" charset="0"/>
              <a:cs typeface="Arial" panose="020B0604020202020204" pitchFamily="34" charset="0"/>
            </a:endParaRPr>
          </a:p>
        </p:txBody>
      </p:sp>
      <p:sp>
        <p:nvSpPr>
          <p:cNvPr id="120" name="TextBox 119">
            <a:extLst>
              <a:ext uri="{FF2B5EF4-FFF2-40B4-BE49-F238E27FC236}">
                <a16:creationId xmlns:a16="http://schemas.microsoft.com/office/drawing/2014/main" id="{E0FA12F4-ABC8-3A4B-EA09-AB86AD141135}"/>
              </a:ext>
            </a:extLst>
          </p:cNvPr>
          <p:cNvSpPr txBox="1"/>
          <p:nvPr/>
        </p:nvSpPr>
        <p:spPr>
          <a:xfrm>
            <a:off x="5918681" y="3583072"/>
            <a:ext cx="547795" cy="261610"/>
          </a:xfrm>
          <a:prstGeom prst="rect">
            <a:avLst/>
          </a:prstGeom>
          <a:noFill/>
        </p:spPr>
        <p:txBody>
          <a:bodyPr wrap="square">
            <a:spAutoFit/>
          </a:bodyPr>
          <a:lstStyle/>
          <a:p>
            <a:r>
              <a:rPr lang="en-GB" sz="1100" b="1" u="none" strike="noStrike" dirty="0">
                <a:solidFill>
                  <a:srgbClr val="C00000"/>
                </a:solidFill>
                <a:effectLst/>
                <a:latin typeface="Arial" panose="020B0604020202020204" pitchFamily="34" charset="0"/>
                <a:cs typeface="Arial" panose="020B0604020202020204" pitchFamily="34" charset="0"/>
              </a:rPr>
              <a:t>No</a:t>
            </a:r>
            <a:endParaRPr lang="en-GB" sz="1100" b="1" i="0" u="none" strike="noStrike" dirty="0">
              <a:solidFill>
                <a:srgbClr val="C00000"/>
              </a:solidFill>
              <a:effectLst/>
              <a:latin typeface="Arial" panose="020B0604020202020204" pitchFamily="34" charset="0"/>
              <a:cs typeface="Arial" panose="020B0604020202020204" pitchFamily="34" charset="0"/>
            </a:endParaRPr>
          </a:p>
        </p:txBody>
      </p:sp>
      <p:sp>
        <p:nvSpPr>
          <p:cNvPr id="121" name="TextBox 120">
            <a:extLst>
              <a:ext uri="{FF2B5EF4-FFF2-40B4-BE49-F238E27FC236}">
                <a16:creationId xmlns:a16="http://schemas.microsoft.com/office/drawing/2014/main" id="{B53F975A-A452-26D8-DD4F-640EDEE259C3}"/>
              </a:ext>
            </a:extLst>
          </p:cNvPr>
          <p:cNvSpPr txBox="1"/>
          <p:nvPr/>
        </p:nvSpPr>
        <p:spPr>
          <a:xfrm>
            <a:off x="5918681" y="3917217"/>
            <a:ext cx="547795" cy="261610"/>
          </a:xfrm>
          <a:prstGeom prst="rect">
            <a:avLst/>
          </a:prstGeom>
          <a:noFill/>
        </p:spPr>
        <p:txBody>
          <a:bodyPr wrap="square">
            <a:spAutoFit/>
          </a:bodyPr>
          <a:lstStyle/>
          <a:p>
            <a:r>
              <a:rPr lang="en-GB" sz="1100" b="1" u="none" strike="noStrike" dirty="0">
                <a:solidFill>
                  <a:srgbClr val="C00000"/>
                </a:solidFill>
                <a:effectLst/>
                <a:latin typeface="Arial" panose="020B0604020202020204" pitchFamily="34" charset="0"/>
                <a:cs typeface="Arial" panose="020B0604020202020204" pitchFamily="34" charset="0"/>
              </a:rPr>
              <a:t>No</a:t>
            </a:r>
            <a:endParaRPr lang="en-GB" sz="1100" b="1" i="0" u="none" strike="noStrike" dirty="0">
              <a:solidFill>
                <a:srgbClr val="C00000"/>
              </a:solidFill>
              <a:effectLst/>
              <a:latin typeface="Arial" panose="020B0604020202020204" pitchFamily="34" charset="0"/>
              <a:cs typeface="Arial" panose="020B0604020202020204" pitchFamily="34" charset="0"/>
            </a:endParaRPr>
          </a:p>
        </p:txBody>
      </p:sp>
      <p:sp>
        <p:nvSpPr>
          <p:cNvPr id="122" name="TextBox 121">
            <a:extLst>
              <a:ext uri="{FF2B5EF4-FFF2-40B4-BE49-F238E27FC236}">
                <a16:creationId xmlns:a16="http://schemas.microsoft.com/office/drawing/2014/main" id="{E641393B-E88F-6612-5EA9-5ADDE5153AEE}"/>
              </a:ext>
            </a:extLst>
          </p:cNvPr>
          <p:cNvSpPr txBox="1"/>
          <p:nvPr/>
        </p:nvSpPr>
        <p:spPr>
          <a:xfrm>
            <a:off x="5918681" y="4251362"/>
            <a:ext cx="547795" cy="261610"/>
          </a:xfrm>
          <a:prstGeom prst="rect">
            <a:avLst/>
          </a:prstGeom>
          <a:noFill/>
        </p:spPr>
        <p:txBody>
          <a:bodyPr wrap="square">
            <a:spAutoFit/>
          </a:bodyPr>
          <a:lstStyle/>
          <a:p>
            <a:r>
              <a:rPr lang="en-GB" sz="1100" b="1" u="none" strike="noStrike" dirty="0">
                <a:solidFill>
                  <a:srgbClr val="C00000"/>
                </a:solidFill>
                <a:effectLst/>
                <a:latin typeface="Arial" panose="020B0604020202020204" pitchFamily="34" charset="0"/>
                <a:cs typeface="Arial" panose="020B0604020202020204" pitchFamily="34" charset="0"/>
              </a:rPr>
              <a:t>No</a:t>
            </a:r>
            <a:endParaRPr lang="en-GB" sz="1100" b="1" i="0" u="none" strike="noStrike" dirty="0">
              <a:solidFill>
                <a:srgbClr val="C00000"/>
              </a:solidFill>
              <a:effectLst/>
              <a:latin typeface="Arial" panose="020B0604020202020204" pitchFamily="34" charset="0"/>
              <a:cs typeface="Arial" panose="020B0604020202020204" pitchFamily="34" charset="0"/>
            </a:endParaRPr>
          </a:p>
        </p:txBody>
      </p:sp>
      <p:sp>
        <p:nvSpPr>
          <p:cNvPr id="123" name="TextBox 122">
            <a:extLst>
              <a:ext uri="{FF2B5EF4-FFF2-40B4-BE49-F238E27FC236}">
                <a16:creationId xmlns:a16="http://schemas.microsoft.com/office/drawing/2014/main" id="{FBD6B76C-4387-BEC3-6C2C-F5A67422A714}"/>
              </a:ext>
            </a:extLst>
          </p:cNvPr>
          <p:cNvSpPr txBox="1"/>
          <p:nvPr/>
        </p:nvSpPr>
        <p:spPr>
          <a:xfrm>
            <a:off x="5918681" y="4585507"/>
            <a:ext cx="547795" cy="261610"/>
          </a:xfrm>
          <a:prstGeom prst="rect">
            <a:avLst/>
          </a:prstGeom>
          <a:noFill/>
        </p:spPr>
        <p:txBody>
          <a:bodyPr wrap="square">
            <a:spAutoFit/>
          </a:bodyPr>
          <a:lstStyle/>
          <a:p>
            <a:r>
              <a:rPr lang="en-GB" sz="1100" b="1" u="none" strike="noStrike" dirty="0">
                <a:solidFill>
                  <a:srgbClr val="C00000"/>
                </a:solidFill>
                <a:effectLst/>
                <a:latin typeface="Arial" panose="020B0604020202020204" pitchFamily="34" charset="0"/>
                <a:cs typeface="Arial" panose="020B0604020202020204" pitchFamily="34" charset="0"/>
              </a:rPr>
              <a:t>No</a:t>
            </a:r>
            <a:endParaRPr lang="en-GB" sz="1100" b="1" i="0" u="none" strike="noStrike" dirty="0">
              <a:solidFill>
                <a:srgbClr val="C00000"/>
              </a:solidFill>
              <a:effectLst/>
              <a:latin typeface="Arial" panose="020B0604020202020204" pitchFamily="34" charset="0"/>
              <a:cs typeface="Arial" panose="020B0604020202020204" pitchFamily="34" charset="0"/>
            </a:endParaRPr>
          </a:p>
        </p:txBody>
      </p:sp>
      <p:sp>
        <p:nvSpPr>
          <p:cNvPr id="124" name="TextBox 123">
            <a:extLst>
              <a:ext uri="{FF2B5EF4-FFF2-40B4-BE49-F238E27FC236}">
                <a16:creationId xmlns:a16="http://schemas.microsoft.com/office/drawing/2014/main" id="{E306C650-4F44-958E-0017-A5FD3D26E9B2}"/>
              </a:ext>
            </a:extLst>
          </p:cNvPr>
          <p:cNvSpPr txBox="1"/>
          <p:nvPr/>
        </p:nvSpPr>
        <p:spPr>
          <a:xfrm>
            <a:off x="5918681" y="4919656"/>
            <a:ext cx="547795" cy="261610"/>
          </a:xfrm>
          <a:prstGeom prst="rect">
            <a:avLst/>
          </a:prstGeom>
          <a:noFill/>
        </p:spPr>
        <p:txBody>
          <a:bodyPr wrap="square">
            <a:spAutoFit/>
          </a:bodyPr>
          <a:lstStyle/>
          <a:p>
            <a:r>
              <a:rPr lang="en-GB" sz="1100" b="1" u="none" strike="noStrike" dirty="0">
                <a:solidFill>
                  <a:srgbClr val="C00000"/>
                </a:solidFill>
                <a:effectLst/>
                <a:latin typeface="Arial" panose="020B0604020202020204" pitchFamily="34" charset="0"/>
                <a:cs typeface="Arial" panose="020B0604020202020204" pitchFamily="34" charset="0"/>
              </a:rPr>
              <a:t>No</a:t>
            </a:r>
            <a:endParaRPr lang="en-GB" sz="1100" b="1" i="0" u="none" strike="noStrike" dirty="0">
              <a:solidFill>
                <a:srgbClr val="C00000"/>
              </a:solidFill>
              <a:effectLst/>
              <a:latin typeface="Arial" panose="020B0604020202020204" pitchFamily="34" charset="0"/>
              <a:cs typeface="Arial" panose="020B0604020202020204" pitchFamily="34" charset="0"/>
            </a:endParaRPr>
          </a:p>
        </p:txBody>
      </p:sp>
      <p:sp>
        <p:nvSpPr>
          <p:cNvPr id="125" name="TextBox 124">
            <a:extLst>
              <a:ext uri="{FF2B5EF4-FFF2-40B4-BE49-F238E27FC236}">
                <a16:creationId xmlns:a16="http://schemas.microsoft.com/office/drawing/2014/main" id="{B43B19F2-A024-DFF8-A693-22748E152121}"/>
              </a:ext>
            </a:extLst>
          </p:cNvPr>
          <p:cNvSpPr txBox="1"/>
          <p:nvPr/>
        </p:nvSpPr>
        <p:spPr>
          <a:xfrm>
            <a:off x="5918681" y="5357313"/>
            <a:ext cx="547795" cy="261610"/>
          </a:xfrm>
          <a:prstGeom prst="rect">
            <a:avLst/>
          </a:prstGeom>
          <a:noFill/>
        </p:spPr>
        <p:txBody>
          <a:bodyPr wrap="square">
            <a:spAutoFit/>
          </a:bodyPr>
          <a:lstStyle/>
          <a:p>
            <a:r>
              <a:rPr lang="en-GB" sz="1100" b="1" u="none" strike="noStrike" dirty="0">
                <a:solidFill>
                  <a:srgbClr val="C00000"/>
                </a:solidFill>
                <a:effectLst/>
                <a:latin typeface="Arial" panose="020B0604020202020204" pitchFamily="34" charset="0"/>
                <a:cs typeface="Arial" panose="020B0604020202020204" pitchFamily="34" charset="0"/>
              </a:rPr>
              <a:t>No</a:t>
            </a:r>
            <a:endParaRPr lang="en-GB" sz="1100" b="1" i="0" u="none" strike="noStrike" dirty="0">
              <a:solidFill>
                <a:srgbClr val="C00000"/>
              </a:solidFill>
              <a:effectLst/>
              <a:latin typeface="Arial" panose="020B0604020202020204" pitchFamily="34" charset="0"/>
              <a:cs typeface="Arial" panose="020B0604020202020204" pitchFamily="34" charset="0"/>
            </a:endParaRPr>
          </a:p>
        </p:txBody>
      </p:sp>
      <p:sp>
        <p:nvSpPr>
          <p:cNvPr id="126" name="TextBox 125">
            <a:extLst>
              <a:ext uri="{FF2B5EF4-FFF2-40B4-BE49-F238E27FC236}">
                <a16:creationId xmlns:a16="http://schemas.microsoft.com/office/drawing/2014/main" id="{D13D1C32-A54E-199F-A0F2-03F83402DC8C}"/>
              </a:ext>
            </a:extLst>
          </p:cNvPr>
          <p:cNvSpPr txBox="1"/>
          <p:nvPr/>
        </p:nvSpPr>
        <p:spPr>
          <a:xfrm>
            <a:off x="8179587" y="1573208"/>
            <a:ext cx="547795" cy="261610"/>
          </a:xfrm>
          <a:prstGeom prst="rect">
            <a:avLst/>
          </a:prstGeom>
          <a:noFill/>
        </p:spPr>
        <p:txBody>
          <a:bodyPr wrap="square">
            <a:spAutoFit/>
          </a:bodyPr>
          <a:lstStyle/>
          <a:p>
            <a:r>
              <a:rPr lang="en-GB" sz="1100" b="1" u="none" strike="noStrike" dirty="0">
                <a:effectLst/>
                <a:latin typeface="Arial" panose="020B0604020202020204" pitchFamily="34" charset="0"/>
                <a:cs typeface="Arial" panose="020B0604020202020204" pitchFamily="34" charset="0"/>
              </a:rPr>
              <a:t>Yes</a:t>
            </a:r>
            <a:endParaRPr lang="en-GB" sz="1100" b="1" i="0" u="none" strike="noStrike" dirty="0">
              <a:effectLst/>
              <a:latin typeface="Arial" panose="020B0604020202020204" pitchFamily="34" charset="0"/>
              <a:cs typeface="Arial" panose="020B0604020202020204" pitchFamily="34" charset="0"/>
            </a:endParaRPr>
          </a:p>
        </p:txBody>
      </p:sp>
      <p:sp>
        <p:nvSpPr>
          <p:cNvPr id="127" name="TextBox 126">
            <a:extLst>
              <a:ext uri="{FF2B5EF4-FFF2-40B4-BE49-F238E27FC236}">
                <a16:creationId xmlns:a16="http://schemas.microsoft.com/office/drawing/2014/main" id="{F68A18C2-2173-225F-068D-010A619A13DC}"/>
              </a:ext>
            </a:extLst>
          </p:cNvPr>
          <p:cNvSpPr txBox="1"/>
          <p:nvPr/>
        </p:nvSpPr>
        <p:spPr>
          <a:xfrm>
            <a:off x="8179587" y="1908344"/>
            <a:ext cx="547795" cy="261610"/>
          </a:xfrm>
          <a:prstGeom prst="rect">
            <a:avLst/>
          </a:prstGeom>
          <a:noFill/>
        </p:spPr>
        <p:txBody>
          <a:bodyPr wrap="square">
            <a:spAutoFit/>
          </a:bodyPr>
          <a:lstStyle/>
          <a:p>
            <a:r>
              <a:rPr lang="en-GB" sz="1100" b="1" u="none" strike="noStrike" dirty="0">
                <a:effectLst/>
                <a:latin typeface="Arial" panose="020B0604020202020204" pitchFamily="34" charset="0"/>
                <a:cs typeface="Arial" panose="020B0604020202020204" pitchFamily="34" charset="0"/>
              </a:rPr>
              <a:t>Yes</a:t>
            </a:r>
            <a:endParaRPr lang="en-GB" sz="1100" b="1" i="0" u="none" strike="noStrike" dirty="0">
              <a:effectLst/>
              <a:latin typeface="Arial" panose="020B0604020202020204" pitchFamily="34" charset="0"/>
              <a:cs typeface="Arial" panose="020B0604020202020204" pitchFamily="34" charset="0"/>
            </a:endParaRPr>
          </a:p>
        </p:txBody>
      </p:sp>
      <p:sp>
        <p:nvSpPr>
          <p:cNvPr id="128" name="TextBox 127">
            <a:extLst>
              <a:ext uri="{FF2B5EF4-FFF2-40B4-BE49-F238E27FC236}">
                <a16:creationId xmlns:a16="http://schemas.microsoft.com/office/drawing/2014/main" id="{FC8B27E5-9BEB-D6B9-0BA0-AD22F75681B0}"/>
              </a:ext>
            </a:extLst>
          </p:cNvPr>
          <p:cNvSpPr txBox="1"/>
          <p:nvPr/>
        </p:nvSpPr>
        <p:spPr>
          <a:xfrm>
            <a:off x="8179587" y="2243480"/>
            <a:ext cx="547795" cy="261610"/>
          </a:xfrm>
          <a:prstGeom prst="rect">
            <a:avLst/>
          </a:prstGeom>
          <a:noFill/>
        </p:spPr>
        <p:txBody>
          <a:bodyPr wrap="square">
            <a:spAutoFit/>
          </a:bodyPr>
          <a:lstStyle/>
          <a:p>
            <a:r>
              <a:rPr lang="en-GB" sz="1100" b="1" u="none" strike="noStrike" dirty="0">
                <a:effectLst/>
                <a:latin typeface="Arial" panose="020B0604020202020204" pitchFamily="34" charset="0"/>
                <a:cs typeface="Arial" panose="020B0604020202020204" pitchFamily="34" charset="0"/>
              </a:rPr>
              <a:t>Yes</a:t>
            </a:r>
            <a:endParaRPr lang="en-GB" sz="1100" b="1" i="0" u="none" strike="noStrike" dirty="0">
              <a:effectLst/>
              <a:latin typeface="Arial" panose="020B0604020202020204" pitchFamily="34" charset="0"/>
              <a:cs typeface="Arial" panose="020B0604020202020204" pitchFamily="34" charset="0"/>
            </a:endParaRPr>
          </a:p>
        </p:txBody>
      </p:sp>
      <p:sp>
        <p:nvSpPr>
          <p:cNvPr id="129" name="TextBox 128">
            <a:extLst>
              <a:ext uri="{FF2B5EF4-FFF2-40B4-BE49-F238E27FC236}">
                <a16:creationId xmlns:a16="http://schemas.microsoft.com/office/drawing/2014/main" id="{71DE7D51-EF58-92F3-4BA6-B37B674A8112}"/>
              </a:ext>
            </a:extLst>
          </p:cNvPr>
          <p:cNvSpPr txBox="1"/>
          <p:nvPr/>
        </p:nvSpPr>
        <p:spPr>
          <a:xfrm>
            <a:off x="8179587" y="2578616"/>
            <a:ext cx="547795" cy="261610"/>
          </a:xfrm>
          <a:prstGeom prst="rect">
            <a:avLst/>
          </a:prstGeom>
          <a:noFill/>
        </p:spPr>
        <p:txBody>
          <a:bodyPr wrap="square">
            <a:spAutoFit/>
          </a:bodyPr>
          <a:lstStyle/>
          <a:p>
            <a:r>
              <a:rPr lang="en-GB" sz="1100" b="1" u="none" strike="noStrike" dirty="0">
                <a:effectLst/>
                <a:latin typeface="Arial" panose="020B0604020202020204" pitchFamily="34" charset="0"/>
                <a:cs typeface="Arial" panose="020B0604020202020204" pitchFamily="34" charset="0"/>
              </a:rPr>
              <a:t>Yes</a:t>
            </a:r>
            <a:endParaRPr lang="en-GB" sz="1100" b="1" i="0" u="none" strike="noStrike" dirty="0">
              <a:effectLst/>
              <a:latin typeface="Arial" panose="020B0604020202020204" pitchFamily="34" charset="0"/>
              <a:cs typeface="Arial" panose="020B0604020202020204" pitchFamily="34" charset="0"/>
            </a:endParaRPr>
          </a:p>
        </p:txBody>
      </p:sp>
      <p:sp>
        <p:nvSpPr>
          <p:cNvPr id="130" name="TextBox 129">
            <a:extLst>
              <a:ext uri="{FF2B5EF4-FFF2-40B4-BE49-F238E27FC236}">
                <a16:creationId xmlns:a16="http://schemas.microsoft.com/office/drawing/2014/main" id="{DCFD9B72-C262-F15B-04CA-2670816B033E}"/>
              </a:ext>
            </a:extLst>
          </p:cNvPr>
          <p:cNvSpPr txBox="1"/>
          <p:nvPr/>
        </p:nvSpPr>
        <p:spPr>
          <a:xfrm>
            <a:off x="8179587" y="2913752"/>
            <a:ext cx="547795" cy="261610"/>
          </a:xfrm>
          <a:prstGeom prst="rect">
            <a:avLst/>
          </a:prstGeom>
          <a:noFill/>
        </p:spPr>
        <p:txBody>
          <a:bodyPr wrap="square">
            <a:spAutoFit/>
          </a:bodyPr>
          <a:lstStyle/>
          <a:p>
            <a:r>
              <a:rPr lang="en-GB" sz="1100" b="1" u="none" strike="noStrike" dirty="0">
                <a:effectLst/>
                <a:latin typeface="Arial" panose="020B0604020202020204" pitchFamily="34" charset="0"/>
                <a:cs typeface="Arial" panose="020B0604020202020204" pitchFamily="34" charset="0"/>
              </a:rPr>
              <a:t>Yes</a:t>
            </a:r>
            <a:endParaRPr lang="en-GB" sz="1100" b="1" i="0" u="none" strike="noStrike" dirty="0">
              <a:effectLst/>
              <a:latin typeface="Arial" panose="020B0604020202020204" pitchFamily="34" charset="0"/>
              <a:cs typeface="Arial" panose="020B0604020202020204" pitchFamily="34" charset="0"/>
            </a:endParaRPr>
          </a:p>
        </p:txBody>
      </p:sp>
      <p:sp>
        <p:nvSpPr>
          <p:cNvPr id="131" name="TextBox 130">
            <a:extLst>
              <a:ext uri="{FF2B5EF4-FFF2-40B4-BE49-F238E27FC236}">
                <a16:creationId xmlns:a16="http://schemas.microsoft.com/office/drawing/2014/main" id="{29BBC5E4-DCEC-B05A-0DBB-0E32F287F185}"/>
              </a:ext>
            </a:extLst>
          </p:cNvPr>
          <p:cNvSpPr txBox="1"/>
          <p:nvPr/>
        </p:nvSpPr>
        <p:spPr>
          <a:xfrm>
            <a:off x="8179587" y="3248888"/>
            <a:ext cx="547795" cy="261610"/>
          </a:xfrm>
          <a:prstGeom prst="rect">
            <a:avLst/>
          </a:prstGeom>
          <a:noFill/>
        </p:spPr>
        <p:txBody>
          <a:bodyPr wrap="square">
            <a:spAutoFit/>
          </a:bodyPr>
          <a:lstStyle/>
          <a:p>
            <a:r>
              <a:rPr lang="en-GB" sz="1100" b="1" u="none" strike="noStrike" dirty="0">
                <a:effectLst/>
                <a:latin typeface="Arial" panose="020B0604020202020204" pitchFamily="34" charset="0"/>
                <a:cs typeface="Arial" panose="020B0604020202020204" pitchFamily="34" charset="0"/>
              </a:rPr>
              <a:t>Yes</a:t>
            </a:r>
            <a:endParaRPr lang="en-GB" sz="1100" b="1" i="0" u="none" strike="noStrike" dirty="0">
              <a:effectLst/>
              <a:latin typeface="Arial" panose="020B0604020202020204" pitchFamily="34" charset="0"/>
              <a:cs typeface="Arial" panose="020B0604020202020204" pitchFamily="34" charset="0"/>
            </a:endParaRPr>
          </a:p>
        </p:txBody>
      </p:sp>
      <p:sp>
        <p:nvSpPr>
          <p:cNvPr id="132" name="TextBox 131">
            <a:extLst>
              <a:ext uri="{FF2B5EF4-FFF2-40B4-BE49-F238E27FC236}">
                <a16:creationId xmlns:a16="http://schemas.microsoft.com/office/drawing/2014/main" id="{AF7F3949-2D89-989E-4671-3647FF3732AF}"/>
              </a:ext>
            </a:extLst>
          </p:cNvPr>
          <p:cNvSpPr txBox="1"/>
          <p:nvPr/>
        </p:nvSpPr>
        <p:spPr>
          <a:xfrm>
            <a:off x="8179587" y="3584024"/>
            <a:ext cx="547795" cy="261610"/>
          </a:xfrm>
          <a:prstGeom prst="rect">
            <a:avLst/>
          </a:prstGeom>
          <a:noFill/>
        </p:spPr>
        <p:txBody>
          <a:bodyPr wrap="square">
            <a:spAutoFit/>
          </a:bodyPr>
          <a:lstStyle/>
          <a:p>
            <a:r>
              <a:rPr lang="en-GB" sz="1100" b="1" u="none" strike="noStrike" dirty="0">
                <a:effectLst/>
                <a:latin typeface="Arial" panose="020B0604020202020204" pitchFamily="34" charset="0"/>
                <a:cs typeface="Arial" panose="020B0604020202020204" pitchFamily="34" charset="0"/>
              </a:rPr>
              <a:t>Yes</a:t>
            </a:r>
            <a:endParaRPr lang="en-GB" sz="1100" b="1" i="0" u="none" strike="noStrike" dirty="0">
              <a:effectLst/>
              <a:latin typeface="Arial" panose="020B0604020202020204" pitchFamily="34" charset="0"/>
              <a:cs typeface="Arial" panose="020B0604020202020204" pitchFamily="34" charset="0"/>
            </a:endParaRPr>
          </a:p>
        </p:txBody>
      </p:sp>
      <p:sp>
        <p:nvSpPr>
          <p:cNvPr id="133" name="TextBox 132">
            <a:extLst>
              <a:ext uri="{FF2B5EF4-FFF2-40B4-BE49-F238E27FC236}">
                <a16:creationId xmlns:a16="http://schemas.microsoft.com/office/drawing/2014/main" id="{1E778B83-CD64-833E-8523-A589429AB667}"/>
              </a:ext>
            </a:extLst>
          </p:cNvPr>
          <p:cNvSpPr txBox="1"/>
          <p:nvPr/>
        </p:nvSpPr>
        <p:spPr>
          <a:xfrm>
            <a:off x="8179587" y="3919160"/>
            <a:ext cx="547795" cy="261610"/>
          </a:xfrm>
          <a:prstGeom prst="rect">
            <a:avLst/>
          </a:prstGeom>
          <a:noFill/>
        </p:spPr>
        <p:txBody>
          <a:bodyPr wrap="square">
            <a:spAutoFit/>
          </a:bodyPr>
          <a:lstStyle/>
          <a:p>
            <a:r>
              <a:rPr lang="en-GB" sz="1100" b="1" u="none" strike="noStrike" dirty="0">
                <a:effectLst/>
                <a:latin typeface="Arial" panose="020B0604020202020204" pitchFamily="34" charset="0"/>
                <a:cs typeface="Arial" panose="020B0604020202020204" pitchFamily="34" charset="0"/>
              </a:rPr>
              <a:t>Yes</a:t>
            </a:r>
            <a:endParaRPr lang="en-GB" sz="1100" b="1" i="0" u="none" strike="noStrike" dirty="0">
              <a:effectLst/>
              <a:latin typeface="Arial" panose="020B0604020202020204" pitchFamily="34" charset="0"/>
              <a:cs typeface="Arial" panose="020B0604020202020204" pitchFamily="34" charset="0"/>
            </a:endParaRPr>
          </a:p>
        </p:txBody>
      </p:sp>
      <p:sp>
        <p:nvSpPr>
          <p:cNvPr id="134" name="TextBox 133">
            <a:extLst>
              <a:ext uri="{FF2B5EF4-FFF2-40B4-BE49-F238E27FC236}">
                <a16:creationId xmlns:a16="http://schemas.microsoft.com/office/drawing/2014/main" id="{D4498E94-08FB-F450-247B-DD9D0062BE68}"/>
              </a:ext>
            </a:extLst>
          </p:cNvPr>
          <p:cNvSpPr txBox="1"/>
          <p:nvPr/>
        </p:nvSpPr>
        <p:spPr>
          <a:xfrm>
            <a:off x="8179587" y="4254296"/>
            <a:ext cx="547795" cy="261610"/>
          </a:xfrm>
          <a:prstGeom prst="rect">
            <a:avLst/>
          </a:prstGeom>
          <a:noFill/>
        </p:spPr>
        <p:txBody>
          <a:bodyPr wrap="square">
            <a:spAutoFit/>
          </a:bodyPr>
          <a:lstStyle/>
          <a:p>
            <a:r>
              <a:rPr lang="en-GB" sz="1100" b="1" u="none" strike="noStrike" dirty="0">
                <a:effectLst/>
                <a:latin typeface="Arial" panose="020B0604020202020204" pitchFamily="34" charset="0"/>
                <a:cs typeface="Arial" panose="020B0604020202020204" pitchFamily="34" charset="0"/>
              </a:rPr>
              <a:t>Yes</a:t>
            </a:r>
            <a:endParaRPr lang="en-GB" sz="1100" b="1" i="0" u="none" strike="noStrike" dirty="0">
              <a:effectLst/>
              <a:latin typeface="Arial" panose="020B0604020202020204" pitchFamily="34" charset="0"/>
              <a:cs typeface="Arial" panose="020B0604020202020204" pitchFamily="34" charset="0"/>
            </a:endParaRPr>
          </a:p>
        </p:txBody>
      </p:sp>
      <p:sp>
        <p:nvSpPr>
          <p:cNvPr id="135" name="TextBox 134">
            <a:extLst>
              <a:ext uri="{FF2B5EF4-FFF2-40B4-BE49-F238E27FC236}">
                <a16:creationId xmlns:a16="http://schemas.microsoft.com/office/drawing/2014/main" id="{7C0825A8-BD4E-784D-546A-CA835C267744}"/>
              </a:ext>
            </a:extLst>
          </p:cNvPr>
          <p:cNvSpPr txBox="1"/>
          <p:nvPr/>
        </p:nvSpPr>
        <p:spPr>
          <a:xfrm>
            <a:off x="8190310" y="4589432"/>
            <a:ext cx="526349" cy="261610"/>
          </a:xfrm>
          <a:prstGeom prst="rect">
            <a:avLst/>
          </a:prstGeom>
          <a:noFill/>
        </p:spPr>
        <p:txBody>
          <a:bodyPr wrap="square">
            <a:spAutoFit/>
          </a:bodyPr>
          <a:lstStyle/>
          <a:p>
            <a:r>
              <a:rPr lang="en-GB" sz="1100" b="1" u="none" strike="noStrike" dirty="0">
                <a:solidFill>
                  <a:srgbClr val="C00000"/>
                </a:solidFill>
                <a:effectLst/>
                <a:latin typeface="Arial" panose="020B0604020202020204" pitchFamily="34" charset="0"/>
                <a:cs typeface="Arial" panose="020B0604020202020204" pitchFamily="34" charset="0"/>
              </a:rPr>
              <a:t>No</a:t>
            </a:r>
            <a:endParaRPr lang="en-GB" sz="1100" b="1" i="0" u="none" strike="noStrike" dirty="0">
              <a:solidFill>
                <a:srgbClr val="C00000"/>
              </a:solidFill>
              <a:effectLst/>
              <a:latin typeface="Arial" panose="020B0604020202020204" pitchFamily="34" charset="0"/>
              <a:cs typeface="Arial" panose="020B0604020202020204" pitchFamily="34" charset="0"/>
            </a:endParaRPr>
          </a:p>
        </p:txBody>
      </p:sp>
      <p:sp>
        <p:nvSpPr>
          <p:cNvPr id="136" name="TextBox 135">
            <a:extLst>
              <a:ext uri="{FF2B5EF4-FFF2-40B4-BE49-F238E27FC236}">
                <a16:creationId xmlns:a16="http://schemas.microsoft.com/office/drawing/2014/main" id="{D618C37E-86C6-6D8B-DB27-2DA6C19A9480}"/>
              </a:ext>
            </a:extLst>
          </p:cNvPr>
          <p:cNvSpPr txBox="1"/>
          <p:nvPr/>
        </p:nvSpPr>
        <p:spPr>
          <a:xfrm>
            <a:off x="8192159" y="4924567"/>
            <a:ext cx="522651" cy="261610"/>
          </a:xfrm>
          <a:prstGeom prst="rect">
            <a:avLst/>
          </a:prstGeom>
          <a:noFill/>
        </p:spPr>
        <p:txBody>
          <a:bodyPr wrap="square">
            <a:spAutoFit/>
          </a:bodyPr>
          <a:lstStyle/>
          <a:p>
            <a:r>
              <a:rPr lang="en-GB" sz="1100" b="1" u="none" strike="noStrike" dirty="0">
                <a:solidFill>
                  <a:srgbClr val="C00000"/>
                </a:solidFill>
                <a:effectLst/>
                <a:latin typeface="Arial" panose="020B0604020202020204" pitchFamily="34" charset="0"/>
                <a:cs typeface="Arial" panose="020B0604020202020204" pitchFamily="34" charset="0"/>
              </a:rPr>
              <a:t>No</a:t>
            </a:r>
            <a:endParaRPr lang="en-GB" sz="1100" b="1" i="0" u="none" strike="noStrike" dirty="0">
              <a:solidFill>
                <a:srgbClr val="C00000"/>
              </a:solidFill>
              <a:effectLst/>
              <a:latin typeface="Arial" panose="020B0604020202020204" pitchFamily="34" charset="0"/>
              <a:cs typeface="Arial" panose="020B0604020202020204" pitchFamily="34" charset="0"/>
            </a:endParaRPr>
          </a:p>
        </p:txBody>
      </p:sp>
      <p:sp>
        <p:nvSpPr>
          <p:cNvPr id="137" name="TextBox 136">
            <a:extLst>
              <a:ext uri="{FF2B5EF4-FFF2-40B4-BE49-F238E27FC236}">
                <a16:creationId xmlns:a16="http://schemas.microsoft.com/office/drawing/2014/main" id="{5A460840-16FA-3E08-45D6-C42A265BF32C}"/>
              </a:ext>
            </a:extLst>
          </p:cNvPr>
          <p:cNvSpPr txBox="1"/>
          <p:nvPr/>
        </p:nvSpPr>
        <p:spPr>
          <a:xfrm>
            <a:off x="8196886" y="5357313"/>
            <a:ext cx="513197" cy="261610"/>
          </a:xfrm>
          <a:prstGeom prst="rect">
            <a:avLst/>
          </a:prstGeom>
          <a:noFill/>
        </p:spPr>
        <p:txBody>
          <a:bodyPr wrap="square">
            <a:spAutoFit/>
          </a:bodyPr>
          <a:lstStyle/>
          <a:p>
            <a:r>
              <a:rPr lang="en-GB" sz="1100" b="1" u="none" strike="noStrike" dirty="0">
                <a:solidFill>
                  <a:srgbClr val="C00000"/>
                </a:solidFill>
                <a:effectLst/>
                <a:latin typeface="Arial" panose="020B0604020202020204" pitchFamily="34" charset="0"/>
                <a:cs typeface="Arial" panose="020B0604020202020204" pitchFamily="34" charset="0"/>
              </a:rPr>
              <a:t>No</a:t>
            </a:r>
            <a:endParaRPr lang="en-GB" sz="1100" b="1" i="0" u="none" strike="noStrike" dirty="0">
              <a:solidFill>
                <a:srgbClr val="C00000"/>
              </a:solidFill>
              <a:effectLst/>
              <a:latin typeface="Arial" panose="020B0604020202020204" pitchFamily="34" charset="0"/>
              <a:cs typeface="Arial" panose="020B0604020202020204" pitchFamily="34" charset="0"/>
            </a:endParaRPr>
          </a:p>
        </p:txBody>
      </p:sp>
      <p:sp>
        <p:nvSpPr>
          <p:cNvPr id="138" name="TextBox 137">
            <a:extLst>
              <a:ext uri="{FF2B5EF4-FFF2-40B4-BE49-F238E27FC236}">
                <a16:creationId xmlns:a16="http://schemas.microsoft.com/office/drawing/2014/main" id="{C8A19175-B0BC-BF82-F597-8E94FCF3891F}"/>
              </a:ext>
            </a:extLst>
          </p:cNvPr>
          <p:cNvSpPr txBox="1"/>
          <p:nvPr/>
        </p:nvSpPr>
        <p:spPr>
          <a:xfrm>
            <a:off x="1294484" y="1230396"/>
            <a:ext cx="875254" cy="276999"/>
          </a:xfrm>
          <a:prstGeom prst="rect">
            <a:avLst/>
          </a:prstGeom>
          <a:noFill/>
        </p:spPr>
        <p:txBody>
          <a:bodyPr wrap="square">
            <a:spAutoFit/>
          </a:bodyPr>
          <a:lstStyle/>
          <a:p>
            <a:pPr algn="l"/>
            <a:r>
              <a:rPr lang="en-GB" sz="1200" b="1" dirty="0">
                <a:solidFill>
                  <a:schemeClr val="bg1"/>
                </a:solidFill>
                <a:latin typeface="Arial" panose="020B0604020202020204" pitchFamily="34" charset="0"/>
                <a:cs typeface="Arial" panose="020B0604020202020204" pitchFamily="34" charset="0"/>
              </a:rPr>
              <a:t>Product</a:t>
            </a:r>
            <a:endParaRPr lang="en-GB" sz="1200" dirty="0">
              <a:solidFill>
                <a:schemeClr val="bg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23B12A9D-A9DC-A1EC-AE2D-8F15EF4FB741}"/>
              </a:ext>
            </a:extLst>
          </p:cNvPr>
          <p:cNvSpPr>
            <a:spLocks noGrp="1"/>
          </p:cNvSpPr>
          <p:nvPr>
            <p:ph type="sldNum" sz="quarter" idx="12"/>
          </p:nvPr>
        </p:nvSpPr>
        <p:spPr>
          <a:xfrm>
            <a:off x="9448800" y="6492875"/>
            <a:ext cx="2743200" cy="365125"/>
          </a:xfrm>
        </p:spPr>
        <p:txBody>
          <a:bodyPr/>
          <a:lstStyle/>
          <a:p>
            <a:fld id="{0175BF80-9736-4B37-AEFE-9C04AE005077}" type="slidenum">
              <a:rPr lang="en-GB" smtClean="0"/>
              <a:t>10</a:t>
            </a:fld>
            <a:endParaRPr lang="en-GB" dirty="0"/>
          </a:p>
        </p:txBody>
      </p:sp>
    </p:spTree>
    <p:extLst>
      <p:ext uri="{BB962C8B-B14F-4D97-AF65-F5344CB8AC3E}">
        <p14:creationId xmlns:p14="http://schemas.microsoft.com/office/powerpoint/2010/main" val="3316832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orful pattern with rectangles&#10;&#10;Description automatically generated">
            <a:extLst>
              <a:ext uri="{FF2B5EF4-FFF2-40B4-BE49-F238E27FC236}">
                <a16:creationId xmlns:a16="http://schemas.microsoft.com/office/drawing/2014/main" id="{840D0B20-A292-AA82-7879-9144EDF948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49C646F6-C737-CA67-69DF-EAC5DA5A8DD9}"/>
              </a:ext>
            </a:extLst>
          </p:cNvPr>
          <p:cNvSpPr/>
          <p:nvPr/>
        </p:nvSpPr>
        <p:spPr>
          <a:xfrm>
            <a:off x="0" y="0"/>
            <a:ext cx="12192000" cy="6858000"/>
          </a:xfrm>
          <a:prstGeom prst="rect">
            <a:avLst/>
          </a:prstGeom>
          <a:solidFill>
            <a:srgbClr val="619640">
              <a:alpha val="8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Top Corners Rounded 5">
            <a:extLst>
              <a:ext uri="{FF2B5EF4-FFF2-40B4-BE49-F238E27FC236}">
                <a16:creationId xmlns:a16="http://schemas.microsoft.com/office/drawing/2014/main" id="{CAD72404-D510-C55C-FDB3-D32B48761FAA}"/>
              </a:ext>
            </a:extLst>
          </p:cNvPr>
          <p:cNvSpPr/>
          <p:nvPr/>
        </p:nvSpPr>
        <p:spPr>
          <a:xfrm rot="10800000">
            <a:off x="0" y="-1169"/>
            <a:ext cx="12192000" cy="6242480"/>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8E3DF997-5518-0811-E69D-5CBB57350007}"/>
              </a:ext>
            </a:extLst>
          </p:cNvPr>
          <p:cNvSpPr txBox="1"/>
          <p:nvPr/>
        </p:nvSpPr>
        <p:spPr>
          <a:xfrm>
            <a:off x="490018" y="181395"/>
            <a:ext cx="9150398" cy="1569660"/>
          </a:xfrm>
          <a:prstGeom prst="rect">
            <a:avLst/>
          </a:prstGeom>
          <a:noFill/>
        </p:spPr>
        <p:txBody>
          <a:bodyPr wrap="square" rtlCol="0">
            <a:spAutoFit/>
          </a:bodyPr>
          <a:lstStyle/>
          <a:p>
            <a:r>
              <a:rPr lang="en-GB" sz="4800" dirty="0">
                <a:latin typeface="Arial" panose="020B0604020202020204" pitchFamily="34" charset="0"/>
                <a:cs typeface="Arial" panose="020B0604020202020204" pitchFamily="34" charset="0"/>
              </a:rPr>
              <a:t>Acasta’s </a:t>
            </a:r>
            <a:r>
              <a:rPr lang="en-GB" sz="4800" dirty="0">
                <a:solidFill>
                  <a:srgbClr val="619640"/>
                </a:solidFill>
                <a:latin typeface="Arial" panose="020B0604020202020204" pitchFamily="34" charset="0"/>
                <a:cs typeface="Arial" panose="020B0604020202020204" pitchFamily="34" charset="0"/>
              </a:rPr>
              <a:t>Technical Capabilities</a:t>
            </a:r>
          </a:p>
          <a:p>
            <a:endParaRPr lang="en-GB" sz="4800" dirty="0">
              <a:solidFill>
                <a:srgbClr val="619640"/>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A80CAFBA-12D6-9705-A3EF-377D40350221}"/>
              </a:ext>
            </a:extLst>
          </p:cNvPr>
          <p:cNvSpPr txBox="1"/>
          <p:nvPr/>
        </p:nvSpPr>
        <p:spPr>
          <a:xfrm>
            <a:off x="490018" y="1351508"/>
            <a:ext cx="11131368" cy="4154984"/>
          </a:xfrm>
          <a:prstGeom prst="rect">
            <a:avLst/>
          </a:prstGeom>
          <a:noFill/>
        </p:spPr>
        <p:txBody>
          <a:bodyPr wrap="square" rtlCol="0">
            <a:spAutoFit/>
          </a:bodyPr>
          <a:lstStyle/>
          <a:p>
            <a:r>
              <a:rPr lang="en-GB" sz="1100" b="1" dirty="0">
                <a:latin typeface="Arial" panose="020B0604020202020204" pitchFamily="34" charset="0"/>
                <a:cs typeface="Arial" panose="020B0604020202020204" pitchFamily="34" charset="0"/>
              </a:rPr>
              <a:t>Advanced Underwriting Capabilities</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With </a:t>
            </a:r>
            <a:r>
              <a:rPr lang="en-GB" sz="1100" b="1" dirty="0">
                <a:latin typeface="Arial" panose="020B0604020202020204" pitchFamily="34" charset="0"/>
                <a:cs typeface="Arial" panose="020B0604020202020204" pitchFamily="34" charset="0"/>
              </a:rPr>
              <a:t>tailored underwriting systems and tools</a:t>
            </a:r>
            <a:r>
              <a:rPr lang="en-GB" sz="1100" dirty="0">
                <a:latin typeface="Arial" panose="020B0604020202020204" pitchFamily="34" charset="0"/>
                <a:cs typeface="Arial" panose="020B0604020202020204" pitchFamily="34" charset="0"/>
              </a:rPr>
              <a:t>, our underwriting team focuses on all financials, predictive analysis, performance, emerging trends, and product analysis with a particular focus on </a:t>
            </a:r>
            <a:r>
              <a:rPr lang="en-GB" sz="1100" b="1" dirty="0">
                <a:latin typeface="Arial" panose="020B0604020202020204" pitchFamily="34" charset="0"/>
                <a:cs typeface="Arial" panose="020B0604020202020204" pitchFamily="34" charset="0"/>
              </a:rPr>
              <a:t>customer outcomes</a:t>
            </a:r>
            <a:r>
              <a:rPr lang="en-GB" sz="1100" dirty="0">
                <a:latin typeface="Arial" panose="020B0604020202020204" pitchFamily="34" charset="0"/>
                <a:cs typeface="Arial" panose="020B0604020202020204" pitchFamily="34" charset="0"/>
              </a:rPr>
              <a:t>. Managing multiple lines and classes of business, they can reintroduce </a:t>
            </a:r>
            <a:r>
              <a:rPr lang="en-GB" sz="1100" b="1" dirty="0">
                <a:latin typeface="Arial" panose="020B0604020202020204" pitchFamily="34" charset="0"/>
                <a:cs typeface="Arial" panose="020B0604020202020204" pitchFamily="34" charset="0"/>
              </a:rPr>
              <a:t>distressed products </a:t>
            </a:r>
            <a:r>
              <a:rPr lang="en-GB" sz="1100" dirty="0">
                <a:latin typeface="Arial" panose="020B0604020202020204" pitchFamily="34" charset="0"/>
                <a:cs typeface="Arial" panose="020B0604020202020204" pitchFamily="34" charset="0"/>
              </a:rPr>
              <a:t>to the market by leveraging </a:t>
            </a:r>
            <a:r>
              <a:rPr lang="en-GB" sz="1100" b="1" dirty="0">
                <a:latin typeface="Arial" panose="020B0604020202020204" pitchFamily="34" charset="0"/>
                <a:cs typeface="Arial" panose="020B0604020202020204" pitchFamily="34" charset="0"/>
              </a:rPr>
              <a:t>sufficient and justifiable data</a:t>
            </a:r>
            <a:r>
              <a:rPr lang="en-GB" sz="1100" dirty="0">
                <a:latin typeface="Arial" panose="020B0604020202020204" pitchFamily="34" charset="0"/>
                <a:cs typeface="Arial" panose="020B0604020202020204" pitchFamily="34" charset="0"/>
              </a:rPr>
              <a:t>, enabling you to provide your clients with a unique offering. They engage in </a:t>
            </a:r>
            <a:r>
              <a:rPr lang="en-GB" sz="1100" b="1" dirty="0">
                <a:latin typeface="Arial" panose="020B0604020202020204" pitchFamily="34" charset="0"/>
                <a:cs typeface="Arial" panose="020B0604020202020204" pitchFamily="34" charset="0"/>
              </a:rPr>
              <a:t>reinsurance arrangements </a:t>
            </a:r>
            <a:r>
              <a:rPr lang="en-GB" sz="1100" dirty="0">
                <a:latin typeface="Arial" panose="020B0604020202020204" pitchFamily="34" charset="0"/>
                <a:cs typeface="Arial" panose="020B0604020202020204" pitchFamily="34" charset="0"/>
              </a:rPr>
              <a:t>with A-rated insurers to suit your needs, ensuring competitive risk management and optimal cover.</a:t>
            </a:r>
          </a:p>
          <a:p>
            <a:endParaRPr lang="en-GB" sz="1100"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Comprehensive Claims Management</a:t>
            </a:r>
          </a:p>
          <a:p>
            <a:endParaRPr lang="en-GB" sz="1100" b="1"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Our </a:t>
            </a:r>
            <a:r>
              <a:rPr lang="en-GB" sz="1100" b="1" dirty="0">
                <a:latin typeface="Arial" panose="020B0604020202020204" pitchFamily="34" charset="0"/>
                <a:cs typeface="Arial" panose="020B0604020202020204" pitchFamily="34" charset="0"/>
              </a:rPr>
              <a:t>in-house claims team </a:t>
            </a:r>
            <a:r>
              <a:rPr lang="en-GB" sz="1100" dirty="0">
                <a:latin typeface="Arial" panose="020B0604020202020204" pitchFamily="34" charset="0"/>
                <a:cs typeface="Arial" panose="020B0604020202020204" pitchFamily="34" charset="0"/>
              </a:rPr>
              <a:t>is managed by the Head of Claims in the UK and Gibraltar. The team has a custom-built and designed </a:t>
            </a:r>
            <a:r>
              <a:rPr lang="en-GB" sz="1100" b="1" dirty="0">
                <a:latin typeface="Arial" panose="020B0604020202020204" pitchFamily="34" charset="0"/>
                <a:cs typeface="Arial" panose="020B0604020202020204" pitchFamily="34" charset="0"/>
              </a:rPr>
              <a:t>claims management system </a:t>
            </a:r>
            <a:r>
              <a:rPr lang="en-GB" sz="1100" dirty="0">
                <a:latin typeface="Arial" panose="020B0604020202020204" pitchFamily="34" charset="0"/>
                <a:cs typeface="Arial" panose="020B0604020202020204" pitchFamily="34" charset="0"/>
              </a:rPr>
              <a:t>to communicate with customers. Acting as a </a:t>
            </a:r>
            <a:r>
              <a:rPr lang="en-GB" sz="1100" b="1" dirty="0">
                <a:latin typeface="Arial" panose="020B0604020202020204" pitchFamily="34" charset="0"/>
                <a:cs typeface="Arial" panose="020B0604020202020204" pitchFamily="34" charset="0"/>
              </a:rPr>
              <a:t>CRM system</a:t>
            </a:r>
            <a:r>
              <a:rPr lang="en-GB" sz="1100" dirty="0">
                <a:latin typeface="Arial" panose="020B0604020202020204" pitchFamily="34" charset="0"/>
                <a:cs typeface="Arial" panose="020B0604020202020204" pitchFamily="34" charset="0"/>
              </a:rPr>
              <a:t>, it is also linked back to the insurer's main database, providing </a:t>
            </a:r>
            <a:r>
              <a:rPr lang="en-GB" sz="1100" b="1" dirty="0">
                <a:latin typeface="Arial" panose="020B0604020202020204" pitchFamily="34" charset="0"/>
                <a:cs typeface="Arial" panose="020B0604020202020204" pitchFamily="34" charset="0"/>
              </a:rPr>
              <a:t>instant updates</a:t>
            </a:r>
            <a:r>
              <a:rPr lang="en-GB" sz="1100" dirty="0">
                <a:latin typeface="Arial" panose="020B0604020202020204" pitchFamily="34" charset="0"/>
                <a:cs typeface="Arial" panose="020B0604020202020204" pitchFamily="34" charset="0"/>
              </a:rPr>
              <a:t> on the progress of the claim on the original policy file. We have long-standing relationships with expert </a:t>
            </a:r>
            <a:r>
              <a:rPr lang="en-GB" sz="1100" b="1" dirty="0">
                <a:latin typeface="Arial" panose="020B0604020202020204" pitchFamily="34" charset="0"/>
                <a:cs typeface="Arial" panose="020B0604020202020204" pitchFamily="34" charset="0"/>
              </a:rPr>
              <a:t>external service providers </a:t>
            </a:r>
            <a:r>
              <a:rPr lang="en-GB" sz="1100" dirty="0">
                <a:latin typeface="Arial" panose="020B0604020202020204" pitchFamily="34" charset="0"/>
                <a:cs typeface="Arial" panose="020B0604020202020204" pitchFamily="34" charset="0"/>
              </a:rPr>
              <a:t>and repair networks, facilitating a simplified claims process.</a:t>
            </a:r>
          </a:p>
          <a:p>
            <a:endParaRPr lang="en-GB" sz="1100"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Rigorous Compliance Standards</a:t>
            </a:r>
          </a:p>
          <a:p>
            <a:endParaRPr lang="en-GB" sz="1100" b="1"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Our compliance team adheres to the rigorous standards set by the </a:t>
            </a:r>
            <a:r>
              <a:rPr lang="en-GB" sz="1100" b="1" dirty="0">
                <a:latin typeface="Arial" panose="020B0604020202020204" pitchFamily="34" charset="0"/>
                <a:cs typeface="Arial" panose="020B0604020202020204" pitchFamily="34" charset="0"/>
              </a:rPr>
              <a:t>PRA and FCA. </a:t>
            </a:r>
            <a:r>
              <a:rPr lang="en-GB" sz="1100" dirty="0">
                <a:latin typeface="Arial" panose="020B0604020202020204" pitchFamily="34" charset="0"/>
                <a:cs typeface="Arial" panose="020B0604020202020204" pitchFamily="34" charset="0"/>
              </a:rPr>
              <a:t>They ensure that all our operations comply with regulatory requirements and industry best practices. The team is also responsible for implementing internal policies and procedures to mitigate risk and maintain ethical standards. </a:t>
            </a:r>
            <a:r>
              <a:rPr lang="en-GB" sz="1100" b="1" dirty="0">
                <a:latin typeface="Arial" panose="020B0604020202020204" pitchFamily="34" charset="0"/>
                <a:cs typeface="Arial" panose="020B0604020202020204" pitchFamily="34" charset="0"/>
              </a:rPr>
              <a:t>Regular audits and assessments </a:t>
            </a:r>
            <a:r>
              <a:rPr lang="en-GB" sz="1100" dirty="0">
                <a:latin typeface="Arial" panose="020B0604020202020204" pitchFamily="34" charset="0"/>
                <a:cs typeface="Arial" panose="020B0604020202020204" pitchFamily="34" charset="0"/>
              </a:rPr>
              <a:t>are conducted to ensure ongoing compliance and to address any areas of concern promptly.</a:t>
            </a:r>
          </a:p>
          <a:p>
            <a:endParaRPr lang="en-GB" sz="1100"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Data Management and Analytics</a:t>
            </a:r>
          </a:p>
          <a:p>
            <a:endParaRPr lang="en-GB" sz="1100" b="1"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Our data team, who manages and maintains our internal database, are responsible for overseeing all </a:t>
            </a:r>
            <a:r>
              <a:rPr lang="en-GB" sz="1100" b="1" dirty="0">
                <a:latin typeface="Arial" panose="020B0604020202020204" pitchFamily="34" charset="0"/>
                <a:cs typeface="Arial" panose="020B0604020202020204" pitchFamily="34" charset="0"/>
              </a:rPr>
              <a:t>customer data and analytics</a:t>
            </a:r>
            <a:r>
              <a:rPr lang="en-GB" sz="1100" dirty="0">
                <a:latin typeface="Arial" panose="020B0604020202020204" pitchFamily="34" charset="0"/>
                <a:cs typeface="Arial" panose="020B0604020202020204" pitchFamily="34" charset="0"/>
              </a:rPr>
              <a:t>. The team collaborate with our underwriting team to determine the pricing of products, ensuring they offer </a:t>
            </a:r>
            <a:r>
              <a:rPr lang="en-GB" sz="1100" b="1" dirty="0">
                <a:latin typeface="Arial" panose="020B0604020202020204" pitchFamily="34" charset="0"/>
                <a:cs typeface="Arial" panose="020B0604020202020204" pitchFamily="34" charset="0"/>
              </a:rPr>
              <a:t>fair value </a:t>
            </a:r>
            <a:r>
              <a:rPr lang="en-GB" sz="1100" dirty="0">
                <a:latin typeface="Arial" panose="020B0604020202020204" pitchFamily="34" charset="0"/>
                <a:cs typeface="Arial" panose="020B0604020202020204" pitchFamily="34" charset="0"/>
              </a:rPr>
              <a:t>and are aligned with market trends. This allows us to maintain competitive pricing and tailor policies and procedures to your businesses while delivering </a:t>
            </a:r>
            <a:r>
              <a:rPr lang="en-GB" sz="1100" b="1" dirty="0">
                <a:latin typeface="Arial" panose="020B0604020202020204" pitchFamily="34" charset="0"/>
                <a:cs typeface="Arial" panose="020B0604020202020204" pitchFamily="34" charset="0"/>
              </a:rPr>
              <a:t>high quality products</a:t>
            </a:r>
            <a:r>
              <a:rPr lang="en-GB" sz="1100" dirty="0">
                <a:latin typeface="Arial" panose="020B0604020202020204" pitchFamily="34" charset="0"/>
                <a:cs typeface="Arial" panose="020B0604020202020204" pitchFamily="34" charset="0"/>
              </a:rPr>
              <a:t>.</a:t>
            </a:r>
          </a:p>
        </p:txBody>
      </p:sp>
      <p:sp>
        <p:nvSpPr>
          <p:cNvPr id="3" name="Slide Number Placeholder 2">
            <a:extLst>
              <a:ext uri="{FF2B5EF4-FFF2-40B4-BE49-F238E27FC236}">
                <a16:creationId xmlns:a16="http://schemas.microsoft.com/office/drawing/2014/main" id="{C2983798-CA4A-AE98-D781-641C1A7D1B49}"/>
              </a:ext>
            </a:extLst>
          </p:cNvPr>
          <p:cNvSpPr>
            <a:spLocks noGrp="1"/>
          </p:cNvSpPr>
          <p:nvPr>
            <p:ph type="sldNum" sz="quarter" idx="12"/>
          </p:nvPr>
        </p:nvSpPr>
        <p:spPr>
          <a:xfrm>
            <a:off x="9448800" y="6494042"/>
            <a:ext cx="2743200" cy="365125"/>
          </a:xfrm>
        </p:spPr>
        <p:txBody>
          <a:bodyPr/>
          <a:lstStyle/>
          <a:p>
            <a:fld id="{0175BF80-9736-4B37-AEFE-9C04AE005077}" type="slidenum">
              <a:rPr lang="en-GB" smtClean="0">
                <a:solidFill>
                  <a:schemeClr val="bg1"/>
                </a:solidFill>
              </a:rPr>
              <a:t>11</a:t>
            </a:fld>
            <a:endParaRPr lang="en-GB" dirty="0">
              <a:solidFill>
                <a:schemeClr val="bg1"/>
              </a:solidFill>
            </a:endParaRPr>
          </a:p>
        </p:txBody>
      </p:sp>
    </p:spTree>
    <p:extLst>
      <p:ext uri="{BB962C8B-B14F-4D97-AF65-F5344CB8AC3E}">
        <p14:creationId xmlns:p14="http://schemas.microsoft.com/office/powerpoint/2010/main" val="3704990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orful pattern with rectangles&#10;&#10;Description automatically generated">
            <a:extLst>
              <a:ext uri="{FF2B5EF4-FFF2-40B4-BE49-F238E27FC236}">
                <a16:creationId xmlns:a16="http://schemas.microsoft.com/office/drawing/2014/main" id="{840D0B20-A292-AA82-7879-9144EDF948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49C646F6-C737-CA67-69DF-EAC5DA5A8DD9}"/>
              </a:ext>
            </a:extLst>
          </p:cNvPr>
          <p:cNvSpPr/>
          <p:nvPr/>
        </p:nvSpPr>
        <p:spPr>
          <a:xfrm>
            <a:off x="0" y="0"/>
            <a:ext cx="12192000" cy="6858000"/>
          </a:xfrm>
          <a:prstGeom prst="rect">
            <a:avLst/>
          </a:prstGeom>
          <a:solidFill>
            <a:srgbClr val="619640">
              <a:alpha val="8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Top Corners Rounded 7">
            <a:extLst>
              <a:ext uri="{FF2B5EF4-FFF2-40B4-BE49-F238E27FC236}">
                <a16:creationId xmlns:a16="http://schemas.microsoft.com/office/drawing/2014/main" id="{62263233-8A65-82BE-62E5-37486B2D40D5}"/>
              </a:ext>
            </a:extLst>
          </p:cNvPr>
          <p:cNvSpPr/>
          <p:nvPr/>
        </p:nvSpPr>
        <p:spPr>
          <a:xfrm rot="10800000">
            <a:off x="0" y="-1169"/>
            <a:ext cx="12192000" cy="6242480"/>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8E3DF997-5518-0811-E69D-5CBB57350007}"/>
              </a:ext>
            </a:extLst>
          </p:cNvPr>
          <p:cNvSpPr txBox="1"/>
          <p:nvPr/>
        </p:nvSpPr>
        <p:spPr>
          <a:xfrm>
            <a:off x="490018" y="181395"/>
            <a:ext cx="9150398" cy="1569660"/>
          </a:xfrm>
          <a:prstGeom prst="rect">
            <a:avLst/>
          </a:prstGeom>
          <a:noFill/>
        </p:spPr>
        <p:txBody>
          <a:bodyPr wrap="square" rtlCol="0">
            <a:spAutoFit/>
          </a:bodyPr>
          <a:lstStyle/>
          <a:p>
            <a:r>
              <a:rPr lang="en-GB" sz="4800" dirty="0">
                <a:latin typeface="Arial" panose="020B0604020202020204" pitchFamily="34" charset="0"/>
                <a:cs typeface="Arial" panose="020B0604020202020204" pitchFamily="34" charset="0"/>
              </a:rPr>
              <a:t>Acasta’s </a:t>
            </a:r>
            <a:r>
              <a:rPr lang="en-GB" sz="4800" dirty="0">
                <a:solidFill>
                  <a:srgbClr val="619640"/>
                </a:solidFill>
                <a:latin typeface="Arial" panose="020B0604020202020204" pitchFamily="34" charset="0"/>
                <a:cs typeface="Arial" panose="020B0604020202020204" pitchFamily="34" charset="0"/>
              </a:rPr>
              <a:t>Sales Platform</a:t>
            </a:r>
          </a:p>
          <a:p>
            <a:endParaRPr lang="en-GB" sz="4800" dirty="0">
              <a:solidFill>
                <a:srgbClr val="61964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84BE7D8-A8C4-BB7B-E339-0766F264C0A2}"/>
              </a:ext>
            </a:extLst>
          </p:cNvPr>
          <p:cNvSpPr txBox="1"/>
          <p:nvPr/>
        </p:nvSpPr>
        <p:spPr>
          <a:xfrm>
            <a:off x="490018" y="1171371"/>
            <a:ext cx="10634218" cy="4716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600"/>
              </a:spcBef>
            </a:pPr>
            <a:r>
              <a:rPr lang="en-GB" sz="1100" dirty="0">
                <a:latin typeface="Arial" panose="020B0604020202020204" pitchFamily="34" charset="0"/>
                <a:cs typeface="Arial" panose="020B0604020202020204" pitchFamily="34" charset="0"/>
              </a:rPr>
              <a:t>In line with the future of insurance business operations, our team have developed a new and advanced sales system that is changing the way our agents work, providing efficiency and innovation.</a:t>
            </a:r>
          </a:p>
          <a:p>
            <a:pPr>
              <a:lnSpc>
                <a:spcPct val="150000"/>
              </a:lnSpc>
              <a:spcBef>
                <a:spcPts val="600"/>
              </a:spcBef>
            </a:pPr>
            <a:endParaRPr lang="en-GB" sz="1100" dirty="0">
              <a:latin typeface="Arial" panose="020B0604020202020204" pitchFamily="34" charset="0"/>
              <a:cs typeface="Arial" panose="020B0604020202020204" pitchFamily="34" charset="0"/>
            </a:endParaRPr>
          </a:p>
          <a:p>
            <a:pPr>
              <a:lnSpc>
                <a:spcPct val="150000"/>
              </a:lnSpc>
              <a:spcBef>
                <a:spcPts val="600"/>
              </a:spcBef>
            </a:pPr>
            <a:r>
              <a:rPr lang="en-GB" sz="1100" b="1" dirty="0">
                <a:latin typeface="Arial" panose="020B0604020202020204" pitchFamily="34" charset="0"/>
                <a:cs typeface="Arial" panose="020B0604020202020204" pitchFamily="34" charset="0"/>
              </a:rPr>
              <a:t>Key System Features:</a:t>
            </a:r>
            <a:endParaRPr lang="en-GB" sz="1100" dirty="0">
              <a:latin typeface="Arial" panose="020B0604020202020204" pitchFamily="34" charset="0"/>
              <a:cs typeface="Arial" panose="020B0604020202020204" pitchFamily="34" charset="0"/>
            </a:endParaRPr>
          </a:p>
          <a:p>
            <a:pPr marL="171450" indent="-171450">
              <a:lnSpc>
                <a:spcPct val="150000"/>
              </a:lnSpc>
              <a:spcBef>
                <a:spcPts val="600"/>
              </a:spcBef>
              <a:buFont typeface="Arial" panose="020B0604020202020204" pitchFamily="34" charset="0"/>
              <a:buChar char="•"/>
            </a:pPr>
            <a:r>
              <a:rPr lang="en-GB" sz="1100" b="1" dirty="0">
                <a:latin typeface="Arial" panose="020B0604020202020204" pitchFamily="34" charset="0"/>
                <a:cs typeface="Arial" panose="020B0604020202020204" pitchFamily="34" charset="0"/>
              </a:rPr>
              <a:t>Rapid set up </a:t>
            </a:r>
            <a:r>
              <a:rPr lang="en-GB" sz="1100" dirty="0">
                <a:latin typeface="Arial" panose="020B0604020202020204" pitchFamily="34" charset="0"/>
                <a:cs typeface="Arial" panose="020B0604020202020204" pitchFamily="34" charset="0"/>
              </a:rPr>
              <a:t>– get started quickly with ready to go products or sell bespoke products.</a:t>
            </a:r>
          </a:p>
          <a:p>
            <a:pPr marL="171450" indent="-171450">
              <a:lnSpc>
                <a:spcPct val="150000"/>
              </a:lnSpc>
              <a:spcBef>
                <a:spcPts val="600"/>
              </a:spcBef>
              <a:buFont typeface="Arial" panose="020B0604020202020204" pitchFamily="34" charset="0"/>
              <a:buChar char="•"/>
            </a:pPr>
            <a:r>
              <a:rPr lang="en-GB" sz="1100" b="1" dirty="0">
                <a:solidFill>
                  <a:srgbClr val="000000"/>
                </a:solidFill>
                <a:latin typeface="Arial" panose="020B0604020202020204" pitchFamily="34" charset="0"/>
                <a:ea typeface="Aptos" panose="020B0004020202020204" pitchFamily="34" charset="0"/>
                <a:cs typeface="Arial" panose="020B0604020202020204" pitchFamily="34" charset="0"/>
              </a:rPr>
              <a:t>Comprehensive automation </a:t>
            </a:r>
            <a:r>
              <a:rPr lang="en-GB" sz="1100" dirty="0">
                <a:solidFill>
                  <a:srgbClr val="000000"/>
                </a:solidFill>
                <a:latin typeface="Arial" panose="020B0604020202020204" pitchFamily="34" charset="0"/>
                <a:ea typeface="Aptos" panose="020B0004020202020204" pitchFamily="34" charset="0"/>
                <a:cs typeface="Arial" panose="020B0604020202020204" pitchFamily="34" charset="0"/>
              </a:rPr>
              <a:t>– From initial quoting to policy inception, document distribution and ongoing policy management, the system minimises manual intervention.</a:t>
            </a:r>
            <a:endParaRPr lang="en-GB" sz="1100" dirty="0">
              <a:latin typeface="Arial" panose="020B0604020202020204" pitchFamily="34" charset="0"/>
              <a:cs typeface="Arial" panose="020B0604020202020204" pitchFamily="34" charset="0"/>
            </a:endParaRPr>
          </a:p>
          <a:p>
            <a:pPr marL="171450" indent="-171450">
              <a:lnSpc>
                <a:spcPct val="150000"/>
              </a:lnSpc>
              <a:spcBef>
                <a:spcPts val="600"/>
              </a:spcBef>
              <a:buFont typeface="Arial" panose="020B0604020202020204" pitchFamily="34" charset="0"/>
              <a:buChar char="•"/>
            </a:pPr>
            <a:r>
              <a:rPr lang="en-GB" sz="1100" b="1" dirty="0">
                <a:latin typeface="Arial" panose="020B0604020202020204" pitchFamily="34" charset="0"/>
                <a:cs typeface="Arial" panose="020B0604020202020204" pitchFamily="34" charset="0"/>
              </a:rPr>
              <a:t>Secure data management </a:t>
            </a:r>
            <a:r>
              <a:rPr lang="en-GB" sz="1100" dirty="0">
                <a:latin typeface="Arial" panose="020B0604020202020204" pitchFamily="34" charset="0"/>
                <a:cs typeface="Arial" panose="020B0604020202020204" pitchFamily="34" charset="0"/>
              </a:rPr>
              <a:t>– ensure all data is managed securely, adhering to Cyber Essentials Plus requirements.</a:t>
            </a:r>
          </a:p>
          <a:p>
            <a:pPr marL="171450" indent="-171450">
              <a:lnSpc>
                <a:spcPct val="150000"/>
              </a:lnSpc>
              <a:spcBef>
                <a:spcPts val="600"/>
              </a:spcBef>
              <a:buFont typeface="Arial" panose="020B0604020202020204" pitchFamily="34" charset="0"/>
              <a:buChar char="•"/>
            </a:pPr>
            <a:r>
              <a:rPr lang="en-GB" sz="1100" b="1" kern="1200" dirty="0">
                <a:solidFill>
                  <a:srgbClr val="000000"/>
                </a:solidFill>
                <a:effectLst/>
                <a:latin typeface="Arial" panose="020B0604020202020204" pitchFamily="34" charset="0"/>
                <a:ea typeface="Aptos" panose="020B0004020202020204" pitchFamily="34" charset="0"/>
                <a:cs typeface="Arial" panose="020B0604020202020204" pitchFamily="34" charset="0"/>
              </a:rPr>
              <a:t>API capabilities </a:t>
            </a:r>
            <a:r>
              <a:rPr lang="en-GB" sz="1100" kern="1200" dirty="0">
                <a:solidFill>
                  <a:srgbClr val="000000"/>
                </a:solidFill>
                <a:effectLst/>
                <a:latin typeface="Arial" panose="020B0604020202020204" pitchFamily="34" charset="0"/>
                <a:ea typeface="Aptos" panose="020B0004020202020204" pitchFamily="34" charset="0"/>
                <a:cs typeface="Arial" panose="020B0604020202020204" pitchFamily="34" charset="0"/>
              </a:rPr>
              <a:t>– API capabilities that can integrate with your existing systems seamlessly.</a:t>
            </a:r>
            <a:endParaRPr lang="en-GB" sz="1100" kern="100" dirty="0">
              <a:latin typeface="Arial" panose="020B0604020202020204" pitchFamily="34" charset="0"/>
              <a:ea typeface="Aptos" panose="020B0004020202020204" pitchFamily="34" charset="0"/>
              <a:cs typeface="Arial" panose="020B0604020202020204" pitchFamily="34" charset="0"/>
            </a:endParaRPr>
          </a:p>
          <a:p>
            <a:pPr marL="171450" indent="-171450">
              <a:lnSpc>
                <a:spcPct val="150000"/>
              </a:lnSpc>
              <a:spcBef>
                <a:spcPts val="600"/>
              </a:spcBef>
              <a:buFont typeface="Arial" panose="020B0604020202020204" pitchFamily="34" charset="0"/>
              <a:buChar char="•"/>
            </a:pPr>
            <a:r>
              <a:rPr lang="en-GB" sz="1100" b="1" kern="1200" dirty="0">
                <a:solidFill>
                  <a:srgbClr val="000000"/>
                </a:solidFill>
                <a:effectLst/>
                <a:latin typeface="Arial" panose="020B0604020202020204" pitchFamily="34" charset="0"/>
                <a:ea typeface="Aptos" panose="020B0004020202020204" pitchFamily="34" charset="0"/>
                <a:cs typeface="Arial" panose="020B0604020202020204" pitchFamily="34" charset="0"/>
              </a:rPr>
              <a:t>Full branding control </a:t>
            </a:r>
            <a:r>
              <a:rPr lang="en-GB" sz="1100" kern="1200" dirty="0">
                <a:solidFill>
                  <a:srgbClr val="000000"/>
                </a:solidFill>
                <a:effectLst/>
                <a:latin typeface="Arial" panose="020B0604020202020204" pitchFamily="34" charset="0"/>
                <a:ea typeface="Aptos" panose="020B0004020202020204" pitchFamily="34" charset="0"/>
                <a:cs typeface="Arial" panose="020B0604020202020204" pitchFamily="34" charset="0"/>
              </a:rPr>
              <a:t>– white labelling to ensure you can maintain your brand identity, including logos, colours and domains.</a:t>
            </a:r>
            <a:endParaRPr lang="en-GB" sz="1100" kern="100" dirty="0">
              <a:latin typeface="Arial" panose="020B0604020202020204" pitchFamily="34" charset="0"/>
              <a:ea typeface="Aptos" panose="020B0004020202020204" pitchFamily="34" charset="0"/>
              <a:cs typeface="Arial" panose="020B0604020202020204" pitchFamily="34" charset="0"/>
            </a:endParaRPr>
          </a:p>
          <a:p>
            <a:pPr marL="171450" indent="-171450">
              <a:lnSpc>
                <a:spcPct val="150000"/>
              </a:lnSpc>
              <a:spcBef>
                <a:spcPts val="600"/>
              </a:spcBef>
              <a:buFont typeface="Arial" panose="020B0604020202020204" pitchFamily="34" charset="0"/>
              <a:buChar char="•"/>
            </a:pPr>
            <a:r>
              <a:rPr lang="en-GB" sz="1100" b="1" kern="1200" dirty="0">
                <a:solidFill>
                  <a:srgbClr val="000000"/>
                </a:solidFill>
                <a:effectLst/>
                <a:latin typeface="Arial" panose="020B0604020202020204" pitchFamily="34" charset="0"/>
                <a:ea typeface="Aptos" panose="020B0004020202020204" pitchFamily="34" charset="0"/>
                <a:cs typeface="Arial" panose="020B0604020202020204" pitchFamily="34" charset="0"/>
              </a:rPr>
              <a:t>Full lifecycle management </a:t>
            </a:r>
            <a:r>
              <a:rPr lang="en-GB" sz="1100" kern="1200" dirty="0">
                <a:solidFill>
                  <a:srgbClr val="000000"/>
                </a:solidFill>
                <a:effectLst/>
                <a:latin typeface="Arial" panose="020B0604020202020204" pitchFamily="34" charset="0"/>
                <a:ea typeface="Aptos" panose="020B0004020202020204" pitchFamily="34" charset="0"/>
                <a:cs typeface="Arial" panose="020B0604020202020204" pitchFamily="34" charset="0"/>
              </a:rPr>
              <a:t>– One platform that manages rates, policy inception, document distribution, MTAs and cancellations.</a:t>
            </a:r>
            <a:endParaRPr lang="en-GB" sz="1100" dirty="0">
              <a:solidFill>
                <a:srgbClr val="000000"/>
              </a:solidFill>
              <a:latin typeface="Arial" panose="020B0604020202020204" pitchFamily="34" charset="0"/>
              <a:ea typeface="Aptos" panose="020B0004020202020204" pitchFamily="34" charset="0"/>
              <a:cs typeface="Arial" panose="020B0604020202020204" pitchFamily="34" charset="0"/>
            </a:endParaRPr>
          </a:p>
          <a:p>
            <a:pPr marL="171450" indent="-171450">
              <a:lnSpc>
                <a:spcPct val="150000"/>
              </a:lnSpc>
              <a:spcBef>
                <a:spcPts val="600"/>
              </a:spcBef>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a:lnSpc>
                <a:spcPct val="150000"/>
              </a:lnSpc>
              <a:spcBef>
                <a:spcPts val="600"/>
              </a:spcBef>
            </a:pPr>
            <a:r>
              <a:rPr lang="en-GB" sz="1100" dirty="0">
                <a:latin typeface="Arial" panose="020B0604020202020204" pitchFamily="34" charset="0"/>
                <a:cs typeface="Arial" panose="020B0604020202020204" pitchFamily="34" charset="0"/>
              </a:rPr>
              <a:t>Acasta holds Cyber Essentials Plus certification, which reflects our commitment to data security. Throughout the development journey, measures have been implemented to protect the integrity and confidentiality of data at every stage.</a:t>
            </a:r>
          </a:p>
          <a:p>
            <a:pPr marL="171450" indent="-171450">
              <a:lnSpc>
                <a:spcPct val="150000"/>
              </a:lnSpc>
              <a:spcBef>
                <a:spcPts val="600"/>
              </a:spcBef>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5C727F27-93CF-12A0-4050-850F8AF9BFE2}"/>
              </a:ext>
            </a:extLst>
          </p:cNvPr>
          <p:cNvSpPr>
            <a:spLocks noGrp="1"/>
          </p:cNvSpPr>
          <p:nvPr>
            <p:ph type="sldNum" sz="quarter" idx="12"/>
          </p:nvPr>
        </p:nvSpPr>
        <p:spPr>
          <a:xfrm>
            <a:off x="9448800" y="6494042"/>
            <a:ext cx="2743200" cy="365125"/>
          </a:xfrm>
        </p:spPr>
        <p:txBody>
          <a:bodyPr/>
          <a:lstStyle/>
          <a:p>
            <a:fld id="{0175BF80-9736-4B37-AEFE-9C04AE005077}" type="slidenum">
              <a:rPr lang="en-GB" smtClean="0">
                <a:solidFill>
                  <a:schemeClr val="bg1"/>
                </a:solidFill>
              </a:rPr>
              <a:t>12</a:t>
            </a:fld>
            <a:endParaRPr lang="en-GB" dirty="0">
              <a:solidFill>
                <a:schemeClr val="bg1"/>
              </a:solidFill>
            </a:endParaRPr>
          </a:p>
        </p:txBody>
      </p:sp>
    </p:spTree>
    <p:extLst>
      <p:ext uri="{BB962C8B-B14F-4D97-AF65-F5344CB8AC3E}">
        <p14:creationId xmlns:p14="http://schemas.microsoft.com/office/powerpoint/2010/main" val="412841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orful pattern with rectangles&#10;&#10;Description automatically generated">
            <a:extLst>
              <a:ext uri="{FF2B5EF4-FFF2-40B4-BE49-F238E27FC236}">
                <a16:creationId xmlns:a16="http://schemas.microsoft.com/office/drawing/2014/main" id="{FCB3B71C-38CC-6860-ACB3-DF4C8659D5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89AE1535-8097-8AA4-F106-72041CFE553E}"/>
              </a:ext>
            </a:extLst>
          </p:cNvPr>
          <p:cNvSpPr/>
          <p:nvPr/>
        </p:nvSpPr>
        <p:spPr>
          <a:xfrm>
            <a:off x="0" y="0"/>
            <a:ext cx="12191999" cy="6857999"/>
          </a:xfrm>
          <a:prstGeom prst="rect">
            <a:avLst/>
          </a:prstGeom>
          <a:solidFill>
            <a:srgbClr val="619640">
              <a:alpha val="8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B5F14148-34C7-048B-13E6-EB2FBE06D875}"/>
              </a:ext>
            </a:extLst>
          </p:cNvPr>
          <p:cNvSpPr/>
          <p:nvPr/>
        </p:nvSpPr>
        <p:spPr>
          <a:xfrm>
            <a:off x="0" y="0"/>
            <a:ext cx="12192000" cy="366665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1A2E814B-0A20-F9A2-3856-980579D6CC47}"/>
              </a:ext>
            </a:extLst>
          </p:cNvPr>
          <p:cNvSpPr txBox="1"/>
          <p:nvPr/>
        </p:nvSpPr>
        <p:spPr>
          <a:xfrm>
            <a:off x="0" y="198493"/>
            <a:ext cx="7784849" cy="830997"/>
          </a:xfrm>
          <a:prstGeom prst="rect">
            <a:avLst/>
          </a:prstGeom>
          <a:noFill/>
        </p:spPr>
        <p:txBody>
          <a:bodyPr wrap="square" rtlCol="0">
            <a:spAutoFit/>
          </a:bodyPr>
          <a:lstStyle/>
          <a:p>
            <a:pPr algn="ctr"/>
            <a:r>
              <a:rPr lang="en-GB" sz="4800" dirty="0">
                <a:latin typeface="Arial" panose="020B0604020202020204" pitchFamily="34" charset="0"/>
                <a:cs typeface="Arial" panose="020B0604020202020204" pitchFamily="34" charset="0"/>
              </a:rPr>
              <a:t>Acasta’s </a:t>
            </a:r>
            <a:r>
              <a:rPr lang="en-GB" sz="4800" dirty="0">
                <a:solidFill>
                  <a:srgbClr val="619640"/>
                </a:solidFill>
                <a:latin typeface="Arial" panose="020B0604020202020204" pitchFamily="34" charset="0"/>
                <a:cs typeface="Arial" panose="020B0604020202020204" pitchFamily="34" charset="0"/>
              </a:rPr>
              <a:t>Testimonials</a:t>
            </a:r>
          </a:p>
        </p:txBody>
      </p:sp>
      <p:sp>
        <p:nvSpPr>
          <p:cNvPr id="22" name="Rectangle: Rounded Corners 21">
            <a:extLst>
              <a:ext uri="{FF2B5EF4-FFF2-40B4-BE49-F238E27FC236}">
                <a16:creationId xmlns:a16="http://schemas.microsoft.com/office/drawing/2014/main" id="{05F56BE6-B85C-21DC-459E-A43C73908291}"/>
              </a:ext>
            </a:extLst>
          </p:cNvPr>
          <p:cNvSpPr/>
          <p:nvPr/>
        </p:nvSpPr>
        <p:spPr>
          <a:xfrm>
            <a:off x="722555" y="1526627"/>
            <a:ext cx="10746889" cy="4834550"/>
          </a:xfrm>
          <a:prstGeom prst="roundRect">
            <a:avLst>
              <a:gd name="adj" fmla="val 8427"/>
            </a:avLst>
          </a:prstGeom>
          <a:solidFill>
            <a:schemeClr val="bg1"/>
          </a:solidFill>
          <a:ln w="28575">
            <a:solidFill>
              <a:srgbClr val="6196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B53F6337-780F-30EC-C519-CA4DABF11311}"/>
              </a:ext>
            </a:extLst>
          </p:cNvPr>
          <p:cNvGrpSpPr/>
          <p:nvPr/>
        </p:nvGrpSpPr>
        <p:grpSpPr>
          <a:xfrm>
            <a:off x="1443272" y="1971746"/>
            <a:ext cx="9305453" cy="3944311"/>
            <a:chOff x="1731893" y="1901909"/>
            <a:chExt cx="9305453" cy="3944311"/>
          </a:xfrm>
        </p:grpSpPr>
        <p:pic>
          <p:nvPicPr>
            <p:cNvPr id="2" name="Picture 4" descr="Gunnercooke LLP Acasta Insurance Testimonials">
              <a:extLst>
                <a:ext uri="{FF2B5EF4-FFF2-40B4-BE49-F238E27FC236}">
                  <a16:creationId xmlns:a16="http://schemas.microsoft.com/office/drawing/2014/main" id="{A409548C-7655-E83F-589F-B7E46450BC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439" y="3805664"/>
              <a:ext cx="870040" cy="4029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196C9B0-24B1-67BF-FECD-67805006C76A}"/>
                </a:ext>
              </a:extLst>
            </p:cNvPr>
            <p:cNvSpPr txBox="1"/>
            <p:nvPr/>
          </p:nvSpPr>
          <p:spPr>
            <a:xfrm>
              <a:off x="3266879" y="3761034"/>
              <a:ext cx="7770467" cy="1954381"/>
            </a:xfrm>
            <a:prstGeom prst="rect">
              <a:avLst/>
            </a:prstGeom>
            <a:noFill/>
          </p:spPr>
          <p:txBody>
            <a:bodyPr wrap="square">
              <a:spAutoFit/>
            </a:bodyPr>
            <a:lstStyle/>
            <a:p>
              <a:pPr fontAlgn="base"/>
              <a:r>
                <a:rPr lang="en-GB" sz="1100" b="0" i="0" dirty="0">
                  <a:effectLst/>
                  <a:latin typeface="Arial" panose="020B0604020202020204" pitchFamily="34" charset="0"/>
                  <a:cs typeface="Arial" panose="020B0604020202020204" pitchFamily="34" charset="0"/>
                </a:rPr>
                <a:t>In April 2020 and like many other providers Voyager Insurance Services Ltd had to withdraw its award-winning Wedding Insurance product ‘</a:t>
              </a:r>
              <a:r>
                <a:rPr lang="en-GB" sz="1100" b="0" i="0" dirty="0" err="1">
                  <a:effectLst/>
                  <a:latin typeface="Arial" panose="020B0604020202020204" pitchFamily="34" charset="0"/>
                  <a:cs typeface="Arial" panose="020B0604020202020204" pitchFamily="34" charset="0"/>
                </a:rPr>
                <a:t>Dreamsaver</a:t>
              </a:r>
              <a:r>
                <a:rPr lang="en-GB" sz="1100" b="0" i="0" dirty="0">
                  <a:effectLst/>
                  <a:latin typeface="Arial" panose="020B0604020202020204" pitchFamily="34" charset="0"/>
                  <a:cs typeface="Arial" panose="020B0604020202020204" pitchFamily="34" charset="0"/>
                </a:rPr>
                <a:t>’ from the market. After carefully considering a number of alternative Insurance Markets we decided to Partner with ACASTA Europe Limited. Our decision to work with ACASTA had been made easy by the flexible approach taken by their underwriting team which has allowed us to re-launch our product providing improved insurance coverage to meet the changing needs of customers in a market that is currently lacking choice.</a:t>
              </a:r>
            </a:p>
            <a:p>
              <a:pPr algn="ctr" fontAlgn="base"/>
              <a:endParaRPr lang="en-GB" sz="1100" b="0" i="0" dirty="0">
                <a:effectLst/>
                <a:latin typeface="Arial" panose="020B0604020202020204" pitchFamily="34" charset="0"/>
                <a:cs typeface="Arial" panose="020B0604020202020204" pitchFamily="34" charset="0"/>
              </a:endParaRPr>
            </a:p>
            <a:p>
              <a:pPr fontAlgn="base"/>
              <a:r>
                <a:rPr lang="en-GB" sz="1100" b="0" i="0" dirty="0">
                  <a:effectLst/>
                  <a:latin typeface="Arial" panose="020B0604020202020204" pitchFamily="34" charset="0"/>
                  <a:cs typeface="Arial" panose="020B0604020202020204" pitchFamily="34" charset="0"/>
                </a:rPr>
                <a:t>Whilst working with ACASTA and throughout the underwriting process we received a prompt and efficient service and a combination of questions and support that challenged our proposition and helped improve coverage beyond that on offer when the product achieved its award-winning status prior the outbreak of the pandemic. We are delighted to be working with ACASTA and very much look forward to developing our new business relationship with them in the years ahead.</a:t>
              </a:r>
            </a:p>
            <a:p>
              <a:pPr algn="ctr" fontAlgn="base"/>
              <a:endParaRPr lang="en-GB" sz="1100" b="0" i="0" dirty="0">
                <a:effectLst/>
                <a:latin typeface="Arial" panose="020B0604020202020204" pitchFamily="34" charset="0"/>
                <a:cs typeface="Arial" panose="020B0604020202020204" pitchFamily="34" charset="0"/>
              </a:endParaRPr>
            </a:p>
          </p:txBody>
        </p:sp>
        <p:pic>
          <p:nvPicPr>
            <p:cNvPr id="8" name="Picture 2" descr="Up to 75% off Direct Gap Discount Codes and Vouchers | January 2024">
              <a:extLst>
                <a:ext uri="{FF2B5EF4-FFF2-40B4-BE49-F238E27FC236}">
                  <a16:creationId xmlns:a16="http://schemas.microsoft.com/office/drawing/2014/main" id="{B600477A-52F0-DCBD-59AB-844458E799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1893" y="1969050"/>
              <a:ext cx="1460572" cy="48685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F99BEAC-72EA-9F6C-40BB-142F368E76BC}"/>
                </a:ext>
              </a:extLst>
            </p:cNvPr>
            <p:cNvSpPr txBox="1"/>
            <p:nvPr/>
          </p:nvSpPr>
          <p:spPr>
            <a:xfrm>
              <a:off x="3266879" y="1901909"/>
              <a:ext cx="7609101" cy="1107996"/>
            </a:xfrm>
            <a:prstGeom prst="rect">
              <a:avLst/>
            </a:prstGeom>
            <a:noFill/>
          </p:spPr>
          <p:txBody>
            <a:bodyPr wrap="square">
              <a:spAutoFit/>
            </a:bodyPr>
            <a:lstStyle/>
            <a:p>
              <a:pPr fontAlgn="base"/>
              <a:r>
                <a:rPr lang="en-GB" sz="1100" b="0" i="0" dirty="0">
                  <a:effectLst/>
                  <a:latin typeface="Arial" panose="020B0604020202020204" pitchFamily="34" charset="0"/>
                  <a:cs typeface="Arial" panose="020B0604020202020204" pitchFamily="34" charset="0"/>
                </a:rPr>
                <a:t>We have been working with Acasta since 2018 and find that both their product offering and support provided are second to none.</a:t>
              </a:r>
            </a:p>
            <a:p>
              <a:pPr algn="ctr" fontAlgn="base"/>
              <a:endParaRPr lang="en-GB" sz="1100" dirty="0">
                <a:latin typeface="Arial" panose="020B0604020202020204" pitchFamily="34" charset="0"/>
                <a:cs typeface="Arial" panose="020B0604020202020204" pitchFamily="34" charset="0"/>
              </a:endParaRPr>
            </a:p>
            <a:p>
              <a:pPr fontAlgn="base"/>
              <a:r>
                <a:rPr lang="en-GB" sz="1100" b="0" i="0" dirty="0">
                  <a:effectLst/>
                  <a:latin typeface="Arial" panose="020B0604020202020204" pitchFamily="34" charset="0"/>
                  <a:cs typeface="Arial" panose="020B0604020202020204" pitchFamily="34" charset="0"/>
                </a:rPr>
                <a:t>Throughout the business, you will find the same professional and approachable culture. This, coupled with their openness to discussing new ideas and lines of business, is very refreshing within the industry, and we look forward to continuing to grow our partnership into the future.</a:t>
              </a:r>
            </a:p>
          </p:txBody>
        </p:sp>
        <p:sp>
          <p:nvSpPr>
            <p:cNvPr id="10" name="TextBox 9">
              <a:extLst>
                <a:ext uri="{FF2B5EF4-FFF2-40B4-BE49-F238E27FC236}">
                  <a16:creationId xmlns:a16="http://schemas.microsoft.com/office/drawing/2014/main" id="{3C59DBD5-EFF0-A82E-1A86-92A5E409DE5F}"/>
                </a:ext>
              </a:extLst>
            </p:cNvPr>
            <p:cNvSpPr txBox="1"/>
            <p:nvPr/>
          </p:nvSpPr>
          <p:spPr>
            <a:xfrm>
              <a:off x="3266879" y="5584610"/>
              <a:ext cx="3740151" cy="261610"/>
            </a:xfrm>
            <a:prstGeom prst="rect">
              <a:avLst/>
            </a:prstGeom>
            <a:noFill/>
          </p:spPr>
          <p:txBody>
            <a:bodyPr wrap="square">
              <a:spAutoFit/>
            </a:bodyPr>
            <a:lstStyle/>
            <a:p>
              <a:pPr algn="l" fontAlgn="base"/>
              <a:r>
                <a:rPr lang="en-GB" sz="1100" b="1" i="0" dirty="0">
                  <a:effectLst/>
                  <a:latin typeface="Arial" panose="020B0604020202020204" pitchFamily="34" charset="0"/>
                  <a:cs typeface="Arial" panose="020B0604020202020204" pitchFamily="34" charset="0"/>
                </a:rPr>
                <a:t>Steve Cox, Managing Director at </a:t>
              </a:r>
              <a:r>
                <a:rPr lang="en-GB" sz="1100" b="1" i="0" u="none" strike="noStrike" dirty="0">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Voyager Insurance</a:t>
              </a:r>
              <a:endParaRPr lang="en-GB" sz="1100" b="1" i="0" dirty="0">
                <a:effectLst/>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63EF2DF-D087-128F-B19A-7D3751CB4D0C}"/>
                </a:ext>
              </a:extLst>
            </p:cNvPr>
            <p:cNvSpPr txBox="1"/>
            <p:nvPr/>
          </p:nvSpPr>
          <p:spPr>
            <a:xfrm>
              <a:off x="3266879" y="3031384"/>
              <a:ext cx="3266494" cy="261610"/>
            </a:xfrm>
            <a:prstGeom prst="rect">
              <a:avLst/>
            </a:prstGeom>
            <a:noFill/>
          </p:spPr>
          <p:txBody>
            <a:bodyPr wrap="square">
              <a:spAutoFit/>
            </a:bodyPr>
            <a:lstStyle/>
            <a:p>
              <a:pPr algn="l" fontAlgn="base"/>
              <a:r>
                <a:rPr lang="en-GB" sz="1100" b="1" i="0" dirty="0">
                  <a:effectLst/>
                  <a:latin typeface="Arial" panose="020B0604020202020204" pitchFamily="34" charset="0"/>
                  <a:cs typeface="Arial" panose="020B0604020202020204" pitchFamily="34" charset="0"/>
                </a:rPr>
                <a:t>Matt Eland, Operations Director at </a:t>
              </a:r>
              <a:r>
                <a:rPr lang="en-GB" sz="1100" b="1" i="0" u="none" strike="noStrike" dirty="0">
                  <a:effectLst/>
                  <a:latin typeface="Arial" panose="020B0604020202020204" pitchFamily="34" charset="0"/>
                  <a:cs typeface="Arial" panose="020B0604020202020204" pitchFamily="34" charset="0"/>
                  <a:hlinkClick r:id="rId6" tooltip="Direct Gap Website">
                    <a:extLst>
                      <a:ext uri="{A12FA001-AC4F-418D-AE19-62706E023703}">
                        <ahyp:hlinkClr xmlns:ahyp="http://schemas.microsoft.com/office/drawing/2018/hyperlinkcolor" val="tx"/>
                      </a:ext>
                    </a:extLst>
                  </a:hlinkClick>
                </a:rPr>
                <a:t>Direct GAP</a:t>
              </a:r>
              <a:endParaRPr lang="en-GB" sz="1100" b="1" i="0" dirty="0">
                <a:effectLst/>
                <a:latin typeface="Arial" panose="020B0604020202020204" pitchFamily="34" charset="0"/>
                <a:cs typeface="Arial" panose="020B0604020202020204" pitchFamily="34" charset="0"/>
              </a:endParaRPr>
            </a:p>
          </p:txBody>
        </p:sp>
      </p:grpSp>
      <p:sp>
        <p:nvSpPr>
          <p:cNvPr id="13" name="Slide Number Placeholder 12">
            <a:extLst>
              <a:ext uri="{FF2B5EF4-FFF2-40B4-BE49-F238E27FC236}">
                <a16:creationId xmlns:a16="http://schemas.microsoft.com/office/drawing/2014/main" id="{75B2691C-A26E-EC68-6C8D-AF941E8A8B45}"/>
              </a:ext>
            </a:extLst>
          </p:cNvPr>
          <p:cNvSpPr>
            <a:spLocks noGrp="1"/>
          </p:cNvSpPr>
          <p:nvPr>
            <p:ph type="sldNum" sz="quarter" idx="12"/>
          </p:nvPr>
        </p:nvSpPr>
        <p:spPr>
          <a:xfrm>
            <a:off x="9448800" y="6492875"/>
            <a:ext cx="2743200" cy="365125"/>
          </a:xfrm>
        </p:spPr>
        <p:txBody>
          <a:bodyPr/>
          <a:lstStyle/>
          <a:p>
            <a:fld id="{0175BF80-9736-4B37-AEFE-9C04AE005077}" type="slidenum">
              <a:rPr lang="en-GB" smtClean="0">
                <a:solidFill>
                  <a:schemeClr val="bg1"/>
                </a:solidFill>
              </a:rPr>
              <a:t>13</a:t>
            </a:fld>
            <a:endParaRPr lang="en-GB" dirty="0">
              <a:solidFill>
                <a:schemeClr val="bg1"/>
              </a:solidFill>
            </a:endParaRPr>
          </a:p>
        </p:txBody>
      </p:sp>
    </p:spTree>
    <p:extLst>
      <p:ext uri="{BB962C8B-B14F-4D97-AF65-F5344CB8AC3E}">
        <p14:creationId xmlns:p14="http://schemas.microsoft.com/office/powerpoint/2010/main" val="4121230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orful pattern with rectangles&#10;&#10;Description automatically generated">
            <a:extLst>
              <a:ext uri="{FF2B5EF4-FFF2-40B4-BE49-F238E27FC236}">
                <a16:creationId xmlns:a16="http://schemas.microsoft.com/office/drawing/2014/main" id="{840D0B20-A292-AA82-7879-9144EDF948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49C646F6-C737-CA67-69DF-EAC5DA5A8DD9}"/>
              </a:ext>
            </a:extLst>
          </p:cNvPr>
          <p:cNvSpPr/>
          <p:nvPr/>
        </p:nvSpPr>
        <p:spPr>
          <a:xfrm>
            <a:off x="0" y="0"/>
            <a:ext cx="12192000" cy="6858000"/>
          </a:xfrm>
          <a:prstGeom prst="rect">
            <a:avLst/>
          </a:prstGeom>
          <a:solidFill>
            <a:srgbClr val="619640">
              <a:alpha val="8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Top Corners Rounded 7">
            <a:extLst>
              <a:ext uri="{FF2B5EF4-FFF2-40B4-BE49-F238E27FC236}">
                <a16:creationId xmlns:a16="http://schemas.microsoft.com/office/drawing/2014/main" id="{8F505F47-985F-06E8-85E9-7B8B4CC589FA}"/>
              </a:ext>
            </a:extLst>
          </p:cNvPr>
          <p:cNvSpPr/>
          <p:nvPr/>
        </p:nvSpPr>
        <p:spPr>
          <a:xfrm rot="10800000">
            <a:off x="0" y="-1169"/>
            <a:ext cx="12192000" cy="6242480"/>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35D45035-29C5-503B-83EA-0BD5B3CB19DD}"/>
              </a:ext>
            </a:extLst>
          </p:cNvPr>
          <p:cNvSpPr txBox="1"/>
          <p:nvPr/>
        </p:nvSpPr>
        <p:spPr>
          <a:xfrm>
            <a:off x="490018" y="188239"/>
            <a:ext cx="9858093" cy="830997"/>
          </a:xfrm>
          <a:prstGeom prst="rect">
            <a:avLst/>
          </a:prstGeom>
          <a:noFill/>
        </p:spPr>
        <p:txBody>
          <a:bodyPr wrap="square" rtlCol="0">
            <a:spAutoFit/>
          </a:bodyPr>
          <a:lstStyle/>
          <a:p>
            <a:r>
              <a:rPr lang="en-GB" sz="4800" dirty="0">
                <a:latin typeface="Arial" panose="020B0604020202020204" pitchFamily="34" charset="0"/>
                <a:cs typeface="Arial" panose="020B0604020202020204" pitchFamily="34" charset="0"/>
              </a:rPr>
              <a:t>Become </a:t>
            </a:r>
            <a:r>
              <a:rPr lang="en-GB" sz="4800" dirty="0">
                <a:solidFill>
                  <a:srgbClr val="619640"/>
                </a:solidFill>
                <a:latin typeface="Arial" panose="020B0604020202020204" pitchFamily="34" charset="0"/>
                <a:cs typeface="Arial" panose="020B0604020202020204" pitchFamily="34" charset="0"/>
              </a:rPr>
              <a:t>a partner</a:t>
            </a:r>
          </a:p>
        </p:txBody>
      </p:sp>
      <p:sp>
        <p:nvSpPr>
          <p:cNvPr id="7" name="TextBox 6">
            <a:extLst>
              <a:ext uri="{FF2B5EF4-FFF2-40B4-BE49-F238E27FC236}">
                <a16:creationId xmlns:a16="http://schemas.microsoft.com/office/drawing/2014/main" id="{DA89A001-DB29-AE79-C0BF-097B7B11B31B}"/>
              </a:ext>
            </a:extLst>
          </p:cNvPr>
          <p:cNvSpPr txBox="1"/>
          <p:nvPr/>
        </p:nvSpPr>
        <p:spPr>
          <a:xfrm>
            <a:off x="490018" y="1274274"/>
            <a:ext cx="10154772"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dirty="0">
                <a:latin typeface="Arial" panose="020B0604020202020204" pitchFamily="34" charset="0"/>
                <a:cs typeface="Arial" panose="020B0604020202020204" pitchFamily="34" charset="0"/>
              </a:rPr>
              <a:t>As underwriting specialists, our goal is to ensure that your business has the best possible solutions and support to thrive in a competitive market, offering you comprehensive and tailored insurance products that meet your specific needs.</a:t>
            </a:r>
          </a:p>
          <a:p>
            <a:endParaRPr lang="en-GB" sz="1100"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New Schemes</a:t>
            </a:r>
            <a:r>
              <a:rPr lang="en-GB" sz="1100" dirty="0">
                <a:latin typeface="Arial" panose="020B0604020202020204" pitchFamily="34" charset="0"/>
                <a:cs typeface="Arial" panose="020B0604020202020204" pitchFamily="34" charset="0"/>
              </a:rPr>
              <a:t> </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If you’re looking for a new scheme but can’t find one that fits, we can help create one for you. Our underwriters have the experience to bring your vision to life.</a:t>
            </a:r>
          </a:p>
          <a:p>
            <a:endParaRPr lang="en-GB" sz="1100"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Existing Schemes</a:t>
            </a:r>
            <a:r>
              <a:rPr lang="en-GB" sz="1100" dirty="0">
                <a:latin typeface="Arial" panose="020B0604020202020204" pitchFamily="34" charset="0"/>
                <a:cs typeface="Arial" panose="020B0604020202020204" pitchFamily="34" charset="0"/>
              </a:rPr>
              <a:t> </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We can review your existing schemes and help improve them. If you are not satisfied with what you are currently offering your clients, we will work with you to create the perfect solution.</a:t>
            </a:r>
          </a:p>
          <a:p>
            <a:endParaRPr lang="en-GB" sz="1100"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Application Process</a:t>
            </a:r>
            <a:r>
              <a:rPr lang="en-GB" sz="1100" dirty="0">
                <a:latin typeface="Arial" panose="020B0604020202020204" pitchFamily="34" charset="0"/>
                <a:cs typeface="Arial" panose="020B0604020202020204" pitchFamily="34" charset="0"/>
              </a:rPr>
              <a:t> </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Once we receive your application, our team will contact you to discuss the specific details required for each scheme. We believe in building personal relationships with our clients and underwriters throughout this process and beyond. We provide rates and policy documents tailored to your business. Any necessary amendments will be discussed to ensure that the policies meet your exact requirements.</a:t>
            </a:r>
          </a:p>
          <a:p>
            <a:endParaRPr lang="en-GB" sz="1100"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Systems</a:t>
            </a:r>
            <a:endParaRPr lang="en-GB" sz="1100" dirty="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We provide full support with our Sales platform, ensuring that you have the assistance that you need to maximise its potential and drive business growth.</a:t>
            </a:r>
          </a:p>
          <a:p>
            <a:endParaRPr lang="en-GB" sz="1100"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Support and Assistance</a:t>
            </a:r>
            <a:r>
              <a:rPr lang="en-GB" sz="1100" dirty="0">
                <a:latin typeface="Arial" panose="020B0604020202020204" pitchFamily="34" charset="0"/>
                <a:cs typeface="Arial" panose="020B0604020202020204" pitchFamily="34" charset="0"/>
              </a:rPr>
              <a:t> </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We assist you with the systems and procedures needed to bring your scheme to life. Our team is here to help every step of the way. If required, we can help you source a reliable claims handler to manage claims efficiently.</a:t>
            </a:r>
          </a:p>
        </p:txBody>
      </p:sp>
      <p:sp>
        <p:nvSpPr>
          <p:cNvPr id="6" name="Slide Number Placeholder 5">
            <a:extLst>
              <a:ext uri="{FF2B5EF4-FFF2-40B4-BE49-F238E27FC236}">
                <a16:creationId xmlns:a16="http://schemas.microsoft.com/office/drawing/2014/main" id="{1BC76293-94EA-2DC0-D1C3-066B07E30B36}"/>
              </a:ext>
            </a:extLst>
          </p:cNvPr>
          <p:cNvSpPr>
            <a:spLocks noGrp="1"/>
          </p:cNvSpPr>
          <p:nvPr>
            <p:ph type="sldNum" sz="quarter" idx="12"/>
          </p:nvPr>
        </p:nvSpPr>
        <p:spPr>
          <a:xfrm>
            <a:off x="9448800" y="6492875"/>
            <a:ext cx="2743200" cy="365125"/>
          </a:xfrm>
        </p:spPr>
        <p:txBody>
          <a:bodyPr/>
          <a:lstStyle/>
          <a:p>
            <a:fld id="{0175BF80-9736-4B37-AEFE-9C04AE005077}" type="slidenum">
              <a:rPr lang="en-GB" smtClean="0">
                <a:solidFill>
                  <a:schemeClr val="bg1"/>
                </a:solidFill>
              </a:rPr>
              <a:t>14</a:t>
            </a:fld>
            <a:endParaRPr lang="en-GB" dirty="0">
              <a:solidFill>
                <a:schemeClr val="bg1"/>
              </a:solidFill>
            </a:endParaRPr>
          </a:p>
        </p:txBody>
      </p:sp>
    </p:spTree>
    <p:extLst>
      <p:ext uri="{BB962C8B-B14F-4D97-AF65-F5344CB8AC3E}">
        <p14:creationId xmlns:p14="http://schemas.microsoft.com/office/powerpoint/2010/main" val="4171643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orful pattern with rectangles&#10;&#10;Description automatically generated">
            <a:extLst>
              <a:ext uri="{FF2B5EF4-FFF2-40B4-BE49-F238E27FC236}">
                <a16:creationId xmlns:a16="http://schemas.microsoft.com/office/drawing/2014/main" id="{322AE2E6-FFCF-95A9-DC8C-AC7782CD9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99B32FD3-C21F-BCA1-7490-A488C9BF358C}"/>
              </a:ext>
            </a:extLst>
          </p:cNvPr>
          <p:cNvSpPr/>
          <p:nvPr/>
        </p:nvSpPr>
        <p:spPr>
          <a:xfrm>
            <a:off x="0" y="0"/>
            <a:ext cx="12192000" cy="6858000"/>
          </a:xfrm>
          <a:prstGeom prst="rect">
            <a:avLst/>
          </a:prstGeom>
          <a:solidFill>
            <a:srgbClr val="619640">
              <a:alpha val="8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F66BEDBD-7274-B38E-52C2-BC2759E1159C}"/>
              </a:ext>
            </a:extLst>
          </p:cNvPr>
          <p:cNvSpPr/>
          <p:nvPr/>
        </p:nvSpPr>
        <p:spPr>
          <a:xfrm>
            <a:off x="0" y="1"/>
            <a:ext cx="6096000" cy="68579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B3437223-8718-0A9D-D74B-4351A2B28FE9}"/>
              </a:ext>
            </a:extLst>
          </p:cNvPr>
          <p:cNvSpPr/>
          <p:nvPr/>
        </p:nvSpPr>
        <p:spPr>
          <a:xfrm>
            <a:off x="555279" y="3429000"/>
            <a:ext cx="11081442" cy="2791667"/>
          </a:xfrm>
          <a:prstGeom prst="roundRect">
            <a:avLst>
              <a:gd name="adj" fmla="val 13880"/>
            </a:avLst>
          </a:prstGeom>
          <a:solidFill>
            <a:schemeClr val="bg1"/>
          </a:solidFill>
          <a:ln w="28575">
            <a:solidFill>
              <a:srgbClr val="6196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4656D5A5-871D-B562-B826-7A1E894761C4}"/>
              </a:ext>
            </a:extLst>
          </p:cNvPr>
          <p:cNvSpPr txBox="1"/>
          <p:nvPr/>
        </p:nvSpPr>
        <p:spPr>
          <a:xfrm>
            <a:off x="600211" y="225545"/>
            <a:ext cx="4897602" cy="830997"/>
          </a:xfrm>
          <a:prstGeom prst="rect">
            <a:avLst/>
          </a:prstGeom>
          <a:noFill/>
        </p:spPr>
        <p:txBody>
          <a:bodyPr wrap="square" rtlCol="0">
            <a:spAutoFit/>
          </a:bodyPr>
          <a:lstStyle/>
          <a:p>
            <a:r>
              <a:rPr lang="en-GB" sz="4800" dirty="0">
                <a:latin typeface="Arial" panose="020B0604020202020204" pitchFamily="34" charset="0"/>
                <a:cs typeface="Arial" panose="020B0604020202020204" pitchFamily="34" charset="0"/>
              </a:rPr>
              <a:t>Contact </a:t>
            </a:r>
            <a:r>
              <a:rPr lang="en-GB" sz="4800" dirty="0">
                <a:solidFill>
                  <a:srgbClr val="619640"/>
                </a:solidFill>
                <a:latin typeface="Arial" panose="020B0604020202020204" pitchFamily="34" charset="0"/>
                <a:cs typeface="Arial" panose="020B0604020202020204" pitchFamily="34" charset="0"/>
              </a:rPr>
              <a:t>Us</a:t>
            </a:r>
          </a:p>
        </p:txBody>
      </p:sp>
      <p:sp>
        <p:nvSpPr>
          <p:cNvPr id="3" name="TextBox 2">
            <a:extLst>
              <a:ext uri="{FF2B5EF4-FFF2-40B4-BE49-F238E27FC236}">
                <a16:creationId xmlns:a16="http://schemas.microsoft.com/office/drawing/2014/main" id="{45F2AC92-5894-1D36-5C79-02FE5DF5CDE0}"/>
              </a:ext>
            </a:extLst>
          </p:cNvPr>
          <p:cNvSpPr txBox="1"/>
          <p:nvPr/>
        </p:nvSpPr>
        <p:spPr>
          <a:xfrm>
            <a:off x="659249" y="1306600"/>
            <a:ext cx="4838564" cy="8227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GB" sz="1100" dirty="0">
                <a:latin typeface="Arial" panose="020B0604020202020204" pitchFamily="34" charset="0"/>
                <a:cs typeface="Arial" panose="020B0604020202020204" pitchFamily="34" charset="0"/>
              </a:rPr>
              <a:t>Want to know more about how we can help you provide a unique offering for your clients? Start by filling out our quick and easy application form available on our website or get in touch with our team today:</a:t>
            </a:r>
          </a:p>
        </p:txBody>
      </p:sp>
      <p:pic>
        <p:nvPicPr>
          <p:cNvPr id="10" name="Picture 9" descr="A black background with white squares and blue squares&#10;&#10;Description automatically generated">
            <a:hlinkClick r:id="rId3"/>
            <a:extLst>
              <a:ext uri="{FF2B5EF4-FFF2-40B4-BE49-F238E27FC236}">
                <a16:creationId xmlns:a16="http://schemas.microsoft.com/office/drawing/2014/main" id="{5ECC35A2-E142-CBB2-F251-72F602A11D0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35675" y="2406606"/>
            <a:ext cx="3075957" cy="679677"/>
          </a:xfrm>
          <a:prstGeom prst="rect">
            <a:avLst/>
          </a:prstGeom>
        </p:spPr>
      </p:pic>
      <p:sp>
        <p:nvSpPr>
          <p:cNvPr id="11" name="TextBox 10">
            <a:hlinkClick r:id="rId3"/>
            <a:extLst>
              <a:ext uri="{FF2B5EF4-FFF2-40B4-BE49-F238E27FC236}">
                <a16:creationId xmlns:a16="http://schemas.microsoft.com/office/drawing/2014/main" id="{5139AA4F-093B-12D5-9C9E-8444F4F06A80}"/>
              </a:ext>
            </a:extLst>
          </p:cNvPr>
          <p:cNvSpPr txBox="1"/>
          <p:nvPr/>
        </p:nvSpPr>
        <p:spPr>
          <a:xfrm>
            <a:off x="1146153" y="2450747"/>
            <a:ext cx="1924074" cy="261610"/>
          </a:xfrm>
          <a:prstGeom prst="rect">
            <a:avLst/>
          </a:prstGeom>
          <a:noFill/>
        </p:spPr>
        <p:txBody>
          <a:bodyPr wrap="square" rtlCol="0">
            <a:spAutoFit/>
          </a:bodyPr>
          <a:lstStyle/>
          <a:p>
            <a:r>
              <a:rPr lang="en-GB" sz="1100" dirty="0">
                <a:solidFill>
                  <a:schemeClr val="bg1"/>
                </a:solidFill>
                <a:latin typeface="Arial" panose="020B0604020202020204" pitchFamily="34" charset="0"/>
                <a:cs typeface="Arial" panose="020B0604020202020204" pitchFamily="34" charset="0"/>
              </a:rPr>
              <a:t>Submit an Application Form</a:t>
            </a:r>
          </a:p>
        </p:txBody>
      </p:sp>
      <p:sp>
        <p:nvSpPr>
          <p:cNvPr id="12" name="TextBox 11">
            <a:extLst>
              <a:ext uri="{FF2B5EF4-FFF2-40B4-BE49-F238E27FC236}">
                <a16:creationId xmlns:a16="http://schemas.microsoft.com/office/drawing/2014/main" id="{92D89E91-14C8-4850-945A-47834F48A461}"/>
              </a:ext>
            </a:extLst>
          </p:cNvPr>
          <p:cNvSpPr txBox="1"/>
          <p:nvPr/>
        </p:nvSpPr>
        <p:spPr>
          <a:xfrm>
            <a:off x="2016110" y="4600677"/>
            <a:ext cx="3284631" cy="12772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latin typeface="Arial" panose="020B0604020202020204" pitchFamily="34" charset="0"/>
                <a:cs typeface="Arial" panose="020B0604020202020204" pitchFamily="34" charset="0"/>
              </a:rPr>
              <a:t>Acasta Europe Insurance Company Limited</a:t>
            </a:r>
          </a:p>
          <a:p>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Phone: </a:t>
            </a:r>
            <a:r>
              <a:rPr lang="en-US" sz="1100" dirty="0">
                <a:latin typeface="Arial" panose="020B0604020202020204" pitchFamily="34" charset="0"/>
                <a:cs typeface="Arial" panose="020B0604020202020204" pitchFamily="34" charset="0"/>
              </a:rPr>
              <a:t>+350 2007 4684</a:t>
            </a:r>
          </a:p>
          <a:p>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Email: </a:t>
            </a:r>
            <a:r>
              <a:rPr lang="en-US" sz="1100" dirty="0">
                <a:latin typeface="Arial" panose="020B0604020202020204" pitchFamily="34" charset="0"/>
                <a:cs typeface="Arial" panose="020B0604020202020204" pitchFamily="34" charset="0"/>
              </a:rPr>
              <a:t>info@acastainsurance.gi</a:t>
            </a:r>
          </a:p>
          <a:p>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Website:</a:t>
            </a:r>
            <a:r>
              <a:rPr lang="en-US" sz="1100" dirty="0">
                <a:latin typeface="Arial" panose="020B0604020202020204" pitchFamily="34" charset="0"/>
                <a:cs typeface="Arial" panose="020B0604020202020204" pitchFamily="34" charset="0"/>
              </a:rPr>
              <a:t> www.acastainsurance.gi</a:t>
            </a:r>
            <a:endParaRPr lang="en-GB" sz="1100" dirty="0">
              <a:latin typeface="Arial" panose="020B0604020202020204" pitchFamily="34" charset="0"/>
              <a:cs typeface="Arial" panose="020B0604020202020204" pitchFamily="34" charset="0"/>
            </a:endParaRPr>
          </a:p>
        </p:txBody>
      </p:sp>
      <p:pic>
        <p:nvPicPr>
          <p:cNvPr id="13" name="Picture 12" descr="A logo for a company&#10;&#10;Description automatically generated">
            <a:extLst>
              <a:ext uri="{FF2B5EF4-FFF2-40B4-BE49-F238E27FC236}">
                <a16:creationId xmlns:a16="http://schemas.microsoft.com/office/drawing/2014/main" id="{07EB8048-0BD4-E28E-1E8C-06B517D352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8190" y="3814234"/>
            <a:ext cx="1392458" cy="649814"/>
          </a:xfrm>
          <a:prstGeom prst="rect">
            <a:avLst/>
          </a:prstGeom>
        </p:spPr>
      </p:pic>
      <p:pic>
        <p:nvPicPr>
          <p:cNvPr id="14" name="Picture 13" descr="A logo with a rainbow and white text&#10;&#10;Description automatically generated">
            <a:extLst>
              <a:ext uri="{FF2B5EF4-FFF2-40B4-BE49-F238E27FC236}">
                <a16:creationId xmlns:a16="http://schemas.microsoft.com/office/drawing/2014/main" id="{827DAC31-20B3-604C-BCAA-8F6FACB091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0558" y="3698325"/>
            <a:ext cx="1661529" cy="861252"/>
          </a:xfrm>
          <a:prstGeom prst="rect">
            <a:avLst/>
          </a:prstGeom>
        </p:spPr>
      </p:pic>
      <p:sp>
        <p:nvSpPr>
          <p:cNvPr id="15" name="TextBox 14">
            <a:extLst>
              <a:ext uri="{FF2B5EF4-FFF2-40B4-BE49-F238E27FC236}">
                <a16:creationId xmlns:a16="http://schemas.microsoft.com/office/drawing/2014/main" id="{A3BAE545-C3F9-C10A-7869-E1024562D5C5}"/>
              </a:ext>
            </a:extLst>
          </p:cNvPr>
          <p:cNvSpPr txBox="1"/>
          <p:nvPr/>
        </p:nvSpPr>
        <p:spPr>
          <a:xfrm>
            <a:off x="6240558" y="4600677"/>
            <a:ext cx="3873106" cy="12772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Arial" panose="020B0604020202020204" pitchFamily="34" charset="0"/>
                <a:cs typeface="Arial" panose="020B0604020202020204" pitchFamily="34" charset="0"/>
              </a:rPr>
              <a:t>Acasta Europe Limited</a:t>
            </a:r>
          </a:p>
          <a:p>
            <a:endParaRPr lang="en-GB" sz="1100"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Phone:</a:t>
            </a:r>
            <a:r>
              <a:rPr lang="en-GB" sz="1100" dirty="0">
                <a:latin typeface="Arial" panose="020B0604020202020204" pitchFamily="34" charset="0"/>
                <a:cs typeface="Arial" panose="020B0604020202020204" pitchFamily="34" charset="0"/>
              </a:rPr>
              <a:t> 0800 668 1350</a:t>
            </a:r>
          </a:p>
          <a:p>
            <a:endParaRPr lang="en-GB" sz="1100"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Email: </a:t>
            </a:r>
            <a:r>
              <a:rPr lang="en-GB" sz="1100" dirty="0">
                <a:latin typeface="Arial" panose="020B0604020202020204" pitchFamily="34" charset="0"/>
                <a:cs typeface="Arial" panose="020B0604020202020204" pitchFamily="34" charset="0"/>
              </a:rPr>
              <a:t>info@acastaeurope.co.uk</a:t>
            </a:r>
          </a:p>
          <a:p>
            <a:endParaRPr lang="en-GB" sz="1100"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Website</a:t>
            </a:r>
            <a:r>
              <a:rPr lang="en-GB" sz="1100" dirty="0">
                <a:latin typeface="Arial" panose="020B0604020202020204" pitchFamily="34" charset="0"/>
                <a:cs typeface="Arial" panose="020B0604020202020204" pitchFamily="34" charset="0"/>
              </a:rPr>
              <a:t>: www.acastaeurope.co.uk</a:t>
            </a:r>
          </a:p>
        </p:txBody>
      </p:sp>
      <p:sp>
        <p:nvSpPr>
          <p:cNvPr id="8" name="Slide Number Placeholder 7">
            <a:extLst>
              <a:ext uri="{FF2B5EF4-FFF2-40B4-BE49-F238E27FC236}">
                <a16:creationId xmlns:a16="http://schemas.microsoft.com/office/drawing/2014/main" id="{0F43A74A-CB48-49FF-B5A2-6064FC094FE2}"/>
              </a:ext>
            </a:extLst>
          </p:cNvPr>
          <p:cNvSpPr>
            <a:spLocks noGrp="1"/>
          </p:cNvSpPr>
          <p:nvPr>
            <p:ph type="sldNum" sz="quarter" idx="12"/>
          </p:nvPr>
        </p:nvSpPr>
        <p:spPr>
          <a:xfrm>
            <a:off x="9448800" y="6481671"/>
            <a:ext cx="2743200" cy="365125"/>
          </a:xfrm>
        </p:spPr>
        <p:txBody>
          <a:bodyPr/>
          <a:lstStyle/>
          <a:p>
            <a:fld id="{0175BF80-9736-4B37-AEFE-9C04AE005077}" type="slidenum">
              <a:rPr lang="en-GB" smtClean="0">
                <a:solidFill>
                  <a:schemeClr val="bg1"/>
                </a:solidFill>
              </a:rPr>
              <a:t>15</a:t>
            </a:fld>
            <a:endParaRPr lang="en-GB" dirty="0">
              <a:solidFill>
                <a:schemeClr val="bg1"/>
              </a:solidFill>
            </a:endParaRPr>
          </a:p>
        </p:txBody>
      </p:sp>
    </p:spTree>
    <p:extLst>
      <p:ext uri="{BB962C8B-B14F-4D97-AF65-F5344CB8AC3E}">
        <p14:creationId xmlns:p14="http://schemas.microsoft.com/office/powerpoint/2010/main" val="4263644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orful pattern with rectangles&#10;&#10;Description automatically generated">
            <a:extLst>
              <a:ext uri="{FF2B5EF4-FFF2-40B4-BE49-F238E27FC236}">
                <a16:creationId xmlns:a16="http://schemas.microsoft.com/office/drawing/2014/main" id="{840D0B20-A292-AA82-7879-9144EDF948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49C646F6-C737-CA67-69DF-EAC5DA5A8DD9}"/>
              </a:ext>
            </a:extLst>
          </p:cNvPr>
          <p:cNvSpPr/>
          <p:nvPr/>
        </p:nvSpPr>
        <p:spPr>
          <a:xfrm>
            <a:off x="0" y="0"/>
            <a:ext cx="12192000" cy="6858000"/>
          </a:xfrm>
          <a:prstGeom prst="rect">
            <a:avLst/>
          </a:prstGeom>
          <a:solidFill>
            <a:srgbClr val="619640">
              <a:alpha val="8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Rounded Corners 1">
            <a:extLst>
              <a:ext uri="{FF2B5EF4-FFF2-40B4-BE49-F238E27FC236}">
                <a16:creationId xmlns:a16="http://schemas.microsoft.com/office/drawing/2014/main" id="{897753E2-7F14-1C0F-8398-5C659450F27C}"/>
              </a:ext>
            </a:extLst>
          </p:cNvPr>
          <p:cNvSpPr/>
          <p:nvPr/>
        </p:nvSpPr>
        <p:spPr>
          <a:xfrm rot="10800000" flipH="1">
            <a:off x="424003" y="310081"/>
            <a:ext cx="11343992" cy="6237837"/>
          </a:xfrm>
          <a:prstGeom prst="roundRect">
            <a:avLst/>
          </a:prstGeom>
          <a:solidFill>
            <a:schemeClr val="bg1">
              <a:alpha val="97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5B6E899D-3AB4-3555-4638-7F17CE68CE5C}"/>
              </a:ext>
            </a:extLst>
          </p:cNvPr>
          <p:cNvSpPr txBox="1"/>
          <p:nvPr/>
        </p:nvSpPr>
        <p:spPr>
          <a:xfrm>
            <a:off x="3048425" y="5666160"/>
            <a:ext cx="6095149"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info@acastainsurance.gi</a:t>
            </a:r>
            <a:r>
              <a:rPr lang="en-GB" sz="1200" dirty="0">
                <a:effectLst/>
                <a:latin typeface="Arial" panose="020B0604020202020204" pitchFamily="34" charset="0"/>
                <a:ea typeface="Calibri" panose="020F0502020204030204" pitchFamily="34" charset="0"/>
                <a:cs typeface="Arial" panose="020B0604020202020204" pitchFamily="34" charset="0"/>
              </a:rPr>
              <a:t> </a:t>
            </a:r>
            <a:r>
              <a:rPr lang="en-GB" sz="1200" dirty="0">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0034 635 790054 </a:t>
            </a:r>
            <a:r>
              <a:rPr lang="en-GB" sz="1200" dirty="0">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www.acastainsurance.gi</a:t>
            </a: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p:txBody>
      </p:sp>
      <p:pic>
        <p:nvPicPr>
          <p:cNvPr id="8" name="Picture 7" descr="A logo with a black background&#10;&#10;Description automatically generated">
            <a:extLst>
              <a:ext uri="{FF2B5EF4-FFF2-40B4-BE49-F238E27FC236}">
                <a16:creationId xmlns:a16="http://schemas.microsoft.com/office/drawing/2014/main" id="{440F7C89-68D6-D3FB-CBE1-60A583B7C0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6602" y="2461908"/>
            <a:ext cx="3198794" cy="1492344"/>
          </a:xfrm>
          <a:prstGeom prst="rect">
            <a:avLst/>
          </a:prstGeom>
        </p:spPr>
      </p:pic>
      <p:sp>
        <p:nvSpPr>
          <p:cNvPr id="6" name="TextBox 5">
            <a:extLst>
              <a:ext uri="{FF2B5EF4-FFF2-40B4-BE49-F238E27FC236}">
                <a16:creationId xmlns:a16="http://schemas.microsoft.com/office/drawing/2014/main" id="{2B304713-C4AD-9A99-4E31-FF5FD5380BF5}"/>
              </a:ext>
            </a:extLst>
          </p:cNvPr>
          <p:cNvSpPr txBox="1"/>
          <p:nvPr/>
        </p:nvSpPr>
        <p:spPr>
          <a:xfrm>
            <a:off x="3624384" y="4098668"/>
            <a:ext cx="483459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50" dirty="0">
                <a:effectLst/>
                <a:latin typeface="Arial" panose="020B0604020202020204" pitchFamily="34" charset="0"/>
                <a:ea typeface="Calibri" panose="020F0502020204030204" pitchFamily="34" charset="0"/>
                <a:cs typeface="Arial" panose="020B0604020202020204" pitchFamily="34" charset="0"/>
              </a:rPr>
              <a:t>Exclusively </a:t>
            </a:r>
            <a:r>
              <a:rPr lang="en-GB" sz="1050">
                <a:effectLst/>
                <a:latin typeface="Arial" panose="020B0604020202020204" pitchFamily="34" charset="0"/>
                <a:ea typeface="Calibri" panose="020F0502020204030204" pitchFamily="34" charset="0"/>
                <a:cs typeface="Arial" panose="020B0604020202020204" pitchFamily="34" charset="0"/>
              </a:rPr>
              <a:t>administered  by </a:t>
            </a:r>
            <a:r>
              <a:rPr lang="en-GB" sz="1050" dirty="0">
                <a:effectLst/>
                <a:latin typeface="Arial" panose="020B0604020202020204" pitchFamily="34" charset="0"/>
                <a:ea typeface="Calibri" panose="020F0502020204030204" pitchFamily="34" charset="0"/>
                <a:cs typeface="Arial" panose="020B0604020202020204" pitchFamily="34" charset="0"/>
              </a:rPr>
              <a:t>Acasta Europe Ltd.</a:t>
            </a:r>
            <a:endParaRPr lang="en-GB" sz="1050" dirty="0">
              <a:latin typeface="Arial" panose="020B0604020202020204" pitchFamily="34" charset="0"/>
              <a:cs typeface="Arial" panose="020B0604020202020204" pitchFamily="34" charset="0"/>
            </a:endParaRPr>
          </a:p>
        </p:txBody>
      </p:sp>
      <p:sp>
        <p:nvSpPr>
          <p:cNvPr id="9" name="Slide Number Placeholder 8">
            <a:extLst>
              <a:ext uri="{FF2B5EF4-FFF2-40B4-BE49-F238E27FC236}">
                <a16:creationId xmlns:a16="http://schemas.microsoft.com/office/drawing/2014/main" id="{34B77815-6E14-1725-2D63-086A4B9C7B3E}"/>
              </a:ext>
            </a:extLst>
          </p:cNvPr>
          <p:cNvSpPr>
            <a:spLocks noGrp="1"/>
          </p:cNvSpPr>
          <p:nvPr>
            <p:ph type="sldNum" sz="quarter" idx="12"/>
          </p:nvPr>
        </p:nvSpPr>
        <p:spPr>
          <a:xfrm>
            <a:off x="9416356" y="6474039"/>
            <a:ext cx="2743200" cy="365125"/>
          </a:xfrm>
        </p:spPr>
        <p:txBody>
          <a:bodyPr/>
          <a:lstStyle/>
          <a:p>
            <a:fld id="{0175BF80-9736-4B37-AEFE-9C04AE005077}" type="slidenum">
              <a:rPr lang="en-GB" smtClean="0">
                <a:solidFill>
                  <a:srgbClr val="FFFFFF"/>
                </a:solidFill>
              </a:rPr>
              <a:t>16</a:t>
            </a:fld>
            <a:endParaRPr lang="en-GB" dirty="0">
              <a:solidFill>
                <a:srgbClr val="FFFFFF"/>
              </a:solidFill>
            </a:endParaRPr>
          </a:p>
        </p:txBody>
      </p:sp>
    </p:spTree>
    <p:extLst>
      <p:ext uri="{BB962C8B-B14F-4D97-AF65-F5344CB8AC3E}">
        <p14:creationId xmlns:p14="http://schemas.microsoft.com/office/powerpoint/2010/main" val="4066459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ountain with trees and a city in the distance&#10;&#10;Description automatically generated">
            <a:extLst>
              <a:ext uri="{FF2B5EF4-FFF2-40B4-BE49-F238E27FC236}">
                <a16:creationId xmlns:a16="http://schemas.microsoft.com/office/drawing/2014/main" id="{D3DE1429-BD87-1AF5-ECBC-1CBFD3DF6C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F2C4167C-77F2-BE11-2931-8A5AEC3433B7}"/>
              </a:ext>
            </a:extLst>
          </p:cNvPr>
          <p:cNvSpPr txBox="1"/>
          <p:nvPr/>
        </p:nvSpPr>
        <p:spPr>
          <a:xfrm>
            <a:off x="7863833" y="1106038"/>
            <a:ext cx="2111798"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Contents</a:t>
            </a:r>
          </a:p>
        </p:txBody>
      </p:sp>
      <p:sp>
        <p:nvSpPr>
          <p:cNvPr id="10" name="TextBox 9">
            <a:extLst>
              <a:ext uri="{FF2B5EF4-FFF2-40B4-BE49-F238E27FC236}">
                <a16:creationId xmlns:a16="http://schemas.microsoft.com/office/drawing/2014/main" id="{E9EFF3D4-B2C3-D3D7-2932-E1702ABA46A2}"/>
              </a:ext>
            </a:extLst>
          </p:cNvPr>
          <p:cNvSpPr txBox="1"/>
          <p:nvPr/>
        </p:nvSpPr>
        <p:spPr>
          <a:xfrm>
            <a:off x="6500010" y="1649492"/>
            <a:ext cx="2251295" cy="4102470"/>
          </a:xfrm>
          <a:prstGeom prst="rect">
            <a:avLst/>
          </a:prstGeom>
          <a:noFill/>
        </p:spPr>
        <p:txBody>
          <a:bodyPr wrap="square" rtlCol="0">
            <a:spAutoFit/>
          </a:bodyPr>
          <a:lstStyle/>
          <a:p>
            <a:pPr>
              <a:lnSpc>
                <a:spcPct val="200000"/>
              </a:lnSpc>
            </a:pPr>
            <a:r>
              <a:rPr lang="en-GB" sz="1100" dirty="0">
                <a:latin typeface="Arial" panose="020B0604020202020204" pitchFamily="34" charset="0"/>
                <a:cs typeface="Arial" panose="020B0604020202020204" pitchFamily="34" charset="0"/>
              </a:rPr>
              <a:t>About Acasta</a:t>
            </a:r>
          </a:p>
          <a:p>
            <a:pPr>
              <a:lnSpc>
                <a:spcPct val="200000"/>
              </a:lnSpc>
            </a:pPr>
            <a:r>
              <a:rPr lang="en-GB" sz="1100" dirty="0">
                <a:latin typeface="Arial" panose="020B0604020202020204" pitchFamily="34" charset="0"/>
                <a:cs typeface="Arial" panose="020B0604020202020204" pitchFamily="34" charset="0"/>
              </a:rPr>
              <a:t>Acasta’s History</a:t>
            </a:r>
          </a:p>
          <a:p>
            <a:pPr>
              <a:lnSpc>
                <a:spcPct val="200000"/>
              </a:lnSpc>
            </a:pPr>
            <a:r>
              <a:rPr lang="en-GB" sz="1100" dirty="0">
                <a:latin typeface="Arial" panose="020B0604020202020204" pitchFamily="34" charset="0"/>
                <a:cs typeface="Arial" panose="020B0604020202020204" pitchFamily="34" charset="0"/>
              </a:rPr>
              <a:t>Acasta’s Statistics</a:t>
            </a:r>
          </a:p>
          <a:p>
            <a:pPr>
              <a:lnSpc>
                <a:spcPct val="200000"/>
              </a:lnSpc>
            </a:pPr>
            <a:r>
              <a:rPr lang="en-GB" sz="1100" dirty="0">
                <a:latin typeface="Arial" panose="020B0604020202020204" pitchFamily="34" charset="0"/>
                <a:cs typeface="Arial" panose="020B0604020202020204" pitchFamily="34" charset="0"/>
              </a:rPr>
              <a:t>The Insurers Team</a:t>
            </a:r>
          </a:p>
          <a:p>
            <a:pPr>
              <a:lnSpc>
                <a:spcPct val="200000"/>
              </a:lnSpc>
            </a:pPr>
            <a:r>
              <a:rPr lang="en-GB" sz="1100" dirty="0">
                <a:latin typeface="Arial" panose="020B0604020202020204" pitchFamily="34" charset="0"/>
                <a:cs typeface="Arial" panose="020B0604020202020204" pitchFamily="34" charset="0"/>
              </a:rPr>
              <a:t>Acasta’s Business Classes</a:t>
            </a:r>
          </a:p>
          <a:p>
            <a:pPr>
              <a:lnSpc>
                <a:spcPct val="200000"/>
              </a:lnSpc>
            </a:pPr>
            <a:r>
              <a:rPr lang="en-GB" sz="1100" dirty="0">
                <a:latin typeface="Arial" panose="020B0604020202020204" pitchFamily="34" charset="0"/>
                <a:cs typeface="Arial" panose="020B0604020202020204" pitchFamily="34" charset="0"/>
              </a:rPr>
              <a:t>Acasta’s Products</a:t>
            </a:r>
          </a:p>
          <a:p>
            <a:pPr>
              <a:lnSpc>
                <a:spcPct val="200000"/>
              </a:lnSpc>
            </a:pPr>
            <a:r>
              <a:rPr lang="en-GB" sz="1100" dirty="0">
                <a:latin typeface="Arial" panose="020B0604020202020204" pitchFamily="34" charset="0"/>
                <a:cs typeface="Arial" panose="020B0604020202020204" pitchFamily="34" charset="0"/>
              </a:rPr>
              <a:t>Acasta’s Product Appetite</a:t>
            </a:r>
          </a:p>
          <a:p>
            <a:pPr>
              <a:lnSpc>
                <a:spcPct val="200000"/>
              </a:lnSpc>
            </a:pPr>
            <a:r>
              <a:rPr lang="en-GB" sz="1100" dirty="0">
                <a:latin typeface="Arial" panose="020B0604020202020204" pitchFamily="34" charset="0"/>
                <a:cs typeface="Arial" panose="020B0604020202020204" pitchFamily="34" charset="0"/>
              </a:rPr>
              <a:t>Acasta’s Technical Capabilities</a:t>
            </a:r>
          </a:p>
          <a:p>
            <a:pPr>
              <a:lnSpc>
                <a:spcPct val="200000"/>
              </a:lnSpc>
            </a:pPr>
            <a:r>
              <a:rPr lang="en-GB" sz="1100" dirty="0">
                <a:latin typeface="Arial" panose="020B0604020202020204" pitchFamily="34" charset="0"/>
                <a:cs typeface="Arial" panose="020B0604020202020204" pitchFamily="34" charset="0"/>
              </a:rPr>
              <a:t>Acasta’s Sales Platform </a:t>
            </a:r>
          </a:p>
          <a:p>
            <a:pPr>
              <a:lnSpc>
                <a:spcPct val="200000"/>
              </a:lnSpc>
            </a:pPr>
            <a:r>
              <a:rPr lang="en-GB" sz="1100" dirty="0">
                <a:latin typeface="Arial" panose="020B0604020202020204" pitchFamily="34" charset="0"/>
                <a:cs typeface="Arial" panose="020B0604020202020204" pitchFamily="34" charset="0"/>
              </a:rPr>
              <a:t>Acasta’s Testimonials</a:t>
            </a:r>
          </a:p>
          <a:p>
            <a:pPr>
              <a:lnSpc>
                <a:spcPct val="200000"/>
              </a:lnSpc>
            </a:pPr>
            <a:r>
              <a:rPr lang="en-GB" sz="1100" dirty="0">
                <a:latin typeface="Arial" panose="020B0604020202020204" pitchFamily="34" charset="0"/>
                <a:cs typeface="Arial" panose="020B0604020202020204" pitchFamily="34" charset="0"/>
              </a:rPr>
              <a:t>Become a Partner</a:t>
            </a:r>
          </a:p>
          <a:p>
            <a:pPr>
              <a:lnSpc>
                <a:spcPct val="200000"/>
              </a:lnSpc>
            </a:pPr>
            <a:r>
              <a:rPr lang="en-GB" sz="1100" dirty="0">
                <a:latin typeface="Arial" panose="020B0604020202020204" pitchFamily="34" charset="0"/>
                <a:cs typeface="Arial" panose="020B0604020202020204" pitchFamily="34" charset="0"/>
              </a:rPr>
              <a:t>Contact Us</a:t>
            </a:r>
          </a:p>
        </p:txBody>
      </p:sp>
      <p:sp>
        <p:nvSpPr>
          <p:cNvPr id="11" name="TextBox 10">
            <a:extLst>
              <a:ext uri="{FF2B5EF4-FFF2-40B4-BE49-F238E27FC236}">
                <a16:creationId xmlns:a16="http://schemas.microsoft.com/office/drawing/2014/main" id="{4E2DD0AB-C6D0-FF2E-77F4-4300B3447E5F}"/>
              </a:ext>
            </a:extLst>
          </p:cNvPr>
          <p:cNvSpPr txBox="1"/>
          <p:nvPr/>
        </p:nvSpPr>
        <p:spPr>
          <a:xfrm>
            <a:off x="9213033" y="1649492"/>
            <a:ext cx="2251295" cy="4102470"/>
          </a:xfrm>
          <a:prstGeom prst="rect">
            <a:avLst/>
          </a:prstGeom>
          <a:noFill/>
        </p:spPr>
        <p:txBody>
          <a:bodyPr wrap="square" rtlCol="0">
            <a:spAutoFit/>
          </a:bodyPr>
          <a:lstStyle/>
          <a:p>
            <a:pPr algn="r">
              <a:lnSpc>
                <a:spcPct val="200000"/>
              </a:lnSpc>
            </a:pPr>
            <a:r>
              <a:rPr lang="en-GB" sz="1100" b="1" dirty="0">
                <a:latin typeface="Arial" panose="020B0604020202020204" pitchFamily="34" charset="0"/>
                <a:cs typeface="Arial" panose="020B0604020202020204" pitchFamily="34" charset="0"/>
              </a:rPr>
              <a:t>3</a:t>
            </a:r>
          </a:p>
          <a:p>
            <a:pPr algn="r">
              <a:lnSpc>
                <a:spcPct val="200000"/>
              </a:lnSpc>
            </a:pPr>
            <a:r>
              <a:rPr lang="en-GB" sz="1100" b="1" dirty="0">
                <a:latin typeface="Arial" panose="020B0604020202020204" pitchFamily="34" charset="0"/>
                <a:cs typeface="Arial" panose="020B0604020202020204" pitchFamily="34" charset="0"/>
              </a:rPr>
              <a:t>4</a:t>
            </a:r>
          </a:p>
          <a:p>
            <a:pPr algn="r">
              <a:lnSpc>
                <a:spcPct val="200000"/>
              </a:lnSpc>
            </a:pPr>
            <a:r>
              <a:rPr lang="en-GB" sz="1100" b="1" dirty="0">
                <a:latin typeface="Arial" panose="020B0604020202020204" pitchFamily="34" charset="0"/>
                <a:cs typeface="Arial" panose="020B0604020202020204" pitchFamily="34" charset="0"/>
              </a:rPr>
              <a:t>5</a:t>
            </a:r>
          </a:p>
          <a:p>
            <a:pPr algn="r">
              <a:lnSpc>
                <a:spcPct val="200000"/>
              </a:lnSpc>
            </a:pPr>
            <a:r>
              <a:rPr lang="en-GB" sz="1100" b="1" dirty="0">
                <a:latin typeface="Arial" panose="020B0604020202020204" pitchFamily="34" charset="0"/>
                <a:cs typeface="Arial" panose="020B0604020202020204" pitchFamily="34" charset="0"/>
              </a:rPr>
              <a:t>6</a:t>
            </a:r>
          </a:p>
          <a:p>
            <a:pPr algn="r">
              <a:lnSpc>
                <a:spcPct val="200000"/>
              </a:lnSpc>
            </a:pPr>
            <a:r>
              <a:rPr lang="en-GB" sz="1100" b="1" dirty="0">
                <a:latin typeface="Arial" panose="020B0604020202020204" pitchFamily="34" charset="0"/>
                <a:cs typeface="Arial" panose="020B0604020202020204" pitchFamily="34" charset="0"/>
              </a:rPr>
              <a:t>7</a:t>
            </a:r>
          </a:p>
          <a:p>
            <a:pPr algn="r">
              <a:lnSpc>
                <a:spcPct val="200000"/>
              </a:lnSpc>
            </a:pPr>
            <a:r>
              <a:rPr lang="en-GB" sz="1100" b="1" dirty="0">
                <a:latin typeface="Arial" panose="020B0604020202020204" pitchFamily="34" charset="0"/>
                <a:cs typeface="Arial" panose="020B0604020202020204" pitchFamily="34" charset="0"/>
              </a:rPr>
              <a:t>8</a:t>
            </a:r>
          </a:p>
          <a:p>
            <a:pPr algn="r">
              <a:lnSpc>
                <a:spcPct val="200000"/>
              </a:lnSpc>
            </a:pPr>
            <a:r>
              <a:rPr lang="en-GB" sz="1100" b="1" dirty="0">
                <a:latin typeface="Arial" panose="020B0604020202020204" pitchFamily="34" charset="0"/>
                <a:cs typeface="Arial" panose="020B0604020202020204" pitchFamily="34" charset="0"/>
              </a:rPr>
              <a:t>10</a:t>
            </a:r>
          </a:p>
          <a:p>
            <a:pPr algn="r">
              <a:lnSpc>
                <a:spcPct val="200000"/>
              </a:lnSpc>
            </a:pPr>
            <a:r>
              <a:rPr lang="en-GB" sz="1100" b="1" dirty="0">
                <a:latin typeface="Arial" panose="020B0604020202020204" pitchFamily="34" charset="0"/>
                <a:cs typeface="Arial" panose="020B0604020202020204" pitchFamily="34" charset="0"/>
              </a:rPr>
              <a:t>11</a:t>
            </a:r>
          </a:p>
          <a:p>
            <a:pPr algn="r">
              <a:lnSpc>
                <a:spcPct val="200000"/>
              </a:lnSpc>
            </a:pPr>
            <a:r>
              <a:rPr lang="en-GB" sz="1100" b="1" dirty="0">
                <a:latin typeface="Arial" panose="020B0604020202020204" pitchFamily="34" charset="0"/>
                <a:cs typeface="Arial" panose="020B0604020202020204" pitchFamily="34" charset="0"/>
              </a:rPr>
              <a:t>12</a:t>
            </a:r>
          </a:p>
          <a:p>
            <a:pPr algn="r">
              <a:lnSpc>
                <a:spcPct val="200000"/>
              </a:lnSpc>
            </a:pPr>
            <a:r>
              <a:rPr lang="en-GB" sz="1100" b="1" dirty="0">
                <a:latin typeface="Arial" panose="020B0604020202020204" pitchFamily="34" charset="0"/>
                <a:cs typeface="Arial" panose="020B0604020202020204" pitchFamily="34" charset="0"/>
              </a:rPr>
              <a:t>13</a:t>
            </a:r>
          </a:p>
          <a:p>
            <a:pPr algn="r">
              <a:lnSpc>
                <a:spcPct val="200000"/>
              </a:lnSpc>
            </a:pPr>
            <a:r>
              <a:rPr lang="en-GB" sz="1100" b="1" dirty="0">
                <a:latin typeface="Arial" panose="020B0604020202020204" pitchFamily="34" charset="0"/>
                <a:cs typeface="Arial" panose="020B0604020202020204" pitchFamily="34" charset="0"/>
              </a:rPr>
              <a:t>14</a:t>
            </a:r>
          </a:p>
          <a:p>
            <a:pPr algn="r">
              <a:lnSpc>
                <a:spcPct val="200000"/>
              </a:lnSpc>
            </a:pPr>
            <a:r>
              <a:rPr lang="en-GB" sz="1100" b="1" dirty="0">
                <a:latin typeface="Arial" panose="020B0604020202020204" pitchFamily="34" charset="0"/>
                <a:cs typeface="Arial" panose="020B0604020202020204" pitchFamily="34" charset="0"/>
              </a:rPr>
              <a:t>15</a:t>
            </a:r>
          </a:p>
        </p:txBody>
      </p:sp>
      <p:sp>
        <p:nvSpPr>
          <p:cNvPr id="5" name="Rectangle: Rounded Corners 4">
            <a:extLst>
              <a:ext uri="{FF2B5EF4-FFF2-40B4-BE49-F238E27FC236}">
                <a16:creationId xmlns:a16="http://schemas.microsoft.com/office/drawing/2014/main" id="{91E825D9-9021-2B38-8E5E-0ACE615101F2}"/>
              </a:ext>
            </a:extLst>
          </p:cNvPr>
          <p:cNvSpPr/>
          <p:nvPr/>
        </p:nvSpPr>
        <p:spPr>
          <a:xfrm>
            <a:off x="371115" y="510364"/>
            <a:ext cx="5372200" cy="5826642"/>
          </a:xfrm>
          <a:custGeom>
            <a:avLst/>
            <a:gdLst>
              <a:gd name="connsiteX0" fmla="*/ 0 w 5389566"/>
              <a:gd name="connsiteY0" fmla="*/ 898279 h 5805377"/>
              <a:gd name="connsiteX1" fmla="*/ 898279 w 5389566"/>
              <a:gd name="connsiteY1" fmla="*/ 0 h 5805377"/>
              <a:gd name="connsiteX2" fmla="*/ 4491287 w 5389566"/>
              <a:gd name="connsiteY2" fmla="*/ 0 h 5805377"/>
              <a:gd name="connsiteX3" fmla="*/ 5389566 w 5389566"/>
              <a:gd name="connsiteY3" fmla="*/ 898279 h 5805377"/>
              <a:gd name="connsiteX4" fmla="*/ 5389566 w 5389566"/>
              <a:gd name="connsiteY4" fmla="*/ 4907098 h 5805377"/>
              <a:gd name="connsiteX5" fmla="*/ 4491287 w 5389566"/>
              <a:gd name="connsiteY5" fmla="*/ 5805377 h 5805377"/>
              <a:gd name="connsiteX6" fmla="*/ 898279 w 5389566"/>
              <a:gd name="connsiteY6" fmla="*/ 5805377 h 5805377"/>
              <a:gd name="connsiteX7" fmla="*/ 0 w 5389566"/>
              <a:gd name="connsiteY7" fmla="*/ 4907098 h 5805377"/>
              <a:gd name="connsiteX8" fmla="*/ 0 w 5389566"/>
              <a:gd name="connsiteY8" fmla="*/ 898279 h 5805377"/>
              <a:gd name="connsiteX0" fmla="*/ 0 w 5389566"/>
              <a:gd name="connsiteY0" fmla="*/ 908911 h 5816009"/>
              <a:gd name="connsiteX1" fmla="*/ 515507 w 5389566"/>
              <a:gd name="connsiteY1" fmla="*/ 0 h 5816009"/>
              <a:gd name="connsiteX2" fmla="*/ 4491287 w 5389566"/>
              <a:gd name="connsiteY2" fmla="*/ 10632 h 5816009"/>
              <a:gd name="connsiteX3" fmla="*/ 5389566 w 5389566"/>
              <a:gd name="connsiteY3" fmla="*/ 908911 h 5816009"/>
              <a:gd name="connsiteX4" fmla="*/ 5389566 w 5389566"/>
              <a:gd name="connsiteY4" fmla="*/ 4917730 h 5816009"/>
              <a:gd name="connsiteX5" fmla="*/ 4491287 w 5389566"/>
              <a:gd name="connsiteY5" fmla="*/ 5816009 h 5816009"/>
              <a:gd name="connsiteX6" fmla="*/ 898279 w 5389566"/>
              <a:gd name="connsiteY6" fmla="*/ 5816009 h 5816009"/>
              <a:gd name="connsiteX7" fmla="*/ 0 w 5389566"/>
              <a:gd name="connsiteY7" fmla="*/ 4917730 h 5816009"/>
              <a:gd name="connsiteX8" fmla="*/ 0 w 5389566"/>
              <a:gd name="connsiteY8" fmla="*/ 908911 h 5816009"/>
              <a:gd name="connsiteX0" fmla="*/ 0 w 5389566"/>
              <a:gd name="connsiteY0" fmla="*/ 632465 h 5816009"/>
              <a:gd name="connsiteX1" fmla="*/ 515507 w 5389566"/>
              <a:gd name="connsiteY1" fmla="*/ 0 h 5816009"/>
              <a:gd name="connsiteX2" fmla="*/ 4491287 w 5389566"/>
              <a:gd name="connsiteY2" fmla="*/ 10632 h 5816009"/>
              <a:gd name="connsiteX3" fmla="*/ 5389566 w 5389566"/>
              <a:gd name="connsiteY3" fmla="*/ 908911 h 5816009"/>
              <a:gd name="connsiteX4" fmla="*/ 5389566 w 5389566"/>
              <a:gd name="connsiteY4" fmla="*/ 4917730 h 5816009"/>
              <a:gd name="connsiteX5" fmla="*/ 4491287 w 5389566"/>
              <a:gd name="connsiteY5" fmla="*/ 5816009 h 5816009"/>
              <a:gd name="connsiteX6" fmla="*/ 898279 w 5389566"/>
              <a:gd name="connsiteY6" fmla="*/ 5816009 h 5816009"/>
              <a:gd name="connsiteX7" fmla="*/ 0 w 5389566"/>
              <a:gd name="connsiteY7" fmla="*/ 4917730 h 5816009"/>
              <a:gd name="connsiteX8" fmla="*/ 0 w 5389566"/>
              <a:gd name="connsiteY8" fmla="*/ 632465 h 5816009"/>
              <a:gd name="connsiteX0" fmla="*/ 0 w 5390050"/>
              <a:gd name="connsiteY0" fmla="*/ 632465 h 5816009"/>
              <a:gd name="connsiteX1" fmla="*/ 515507 w 5390050"/>
              <a:gd name="connsiteY1" fmla="*/ 0 h 5816009"/>
              <a:gd name="connsiteX2" fmla="*/ 4927222 w 5390050"/>
              <a:gd name="connsiteY2" fmla="*/ 10632 h 5816009"/>
              <a:gd name="connsiteX3" fmla="*/ 5389566 w 5390050"/>
              <a:gd name="connsiteY3" fmla="*/ 908911 h 5816009"/>
              <a:gd name="connsiteX4" fmla="*/ 5389566 w 5390050"/>
              <a:gd name="connsiteY4" fmla="*/ 4917730 h 5816009"/>
              <a:gd name="connsiteX5" fmla="*/ 4491287 w 5390050"/>
              <a:gd name="connsiteY5" fmla="*/ 5816009 h 5816009"/>
              <a:gd name="connsiteX6" fmla="*/ 898279 w 5390050"/>
              <a:gd name="connsiteY6" fmla="*/ 5816009 h 5816009"/>
              <a:gd name="connsiteX7" fmla="*/ 0 w 5390050"/>
              <a:gd name="connsiteY7" fmla="*/ 4917730 h 5816009"/>
              <a:gd name="connsiteX8" fmla="*/ 0 w 5390050"/>
              <a:gd name="connsiteY8" fmla="*/ 632465 h 5816009"/>
              <a:gd name="connsiteX0" fmla="*/ 0 w 5389566"/>
              <a:gd name="connsiteY0" fmla="*/ 632465 h 5816009"/>
              <a:gd name="connsiteX1" fmla="*/ 515507 w 5389566"/>
              <a:gd name="connsiteY1" fmla="*/ 0 h 5816009"/>
              <a:gd name="connsiteX2" fmla="*/ 4927222 w 5389566"/>
              <a:gd name="connsiteY2" fmla="*/ 10632 h 5816009"/>
              <a:gd name="connsiteX3" fmla="*/ 5378933 w 5389566"/>
              <a:gd name="connsiteY3" fmla="*/ 813218 h 5816009"/>
              <a:gd name="connsiteX4" fmla="*/ 5389566 w 5389566"/>
              <a:gd name="connsiteY4" fmla="*/ 4917730 h 5816009"/>
              <a:gd name="connsiteX5" fmla="*/ 4491287 w 5389566"/>
              <a:gd name="connsiteY5" fmla="*/ 5816009 h 5816009"/>
              <a:gd name="connsiteX6" fmla="*/ 898279 w 5389566"/>
              <a:gd name="connsiteY6" fmla="*/ 5816009 h 5816009"/>
              <a:gd name="connsiteX7" fmla="*/ 0 w 5389566"/>
              <a:gd name="connsiteY7" fmla="*/ 4917730 h 5816009"/>
              <a:gd name="connsiteX8" fmla="*/ 0 w 5389566"/>
              <a:gd name="connsiteY8" fmla="*/ 632465 h 5816009"/>
              <a:gd name="connsiteX0" fmla="*/ 0 w 5379956"/>
              <a:gd name="connsiteY0" fmla="*/ 632465 h 5816009"/>
              <a:gd name="connsiteX1" fmla="*/ 515507 w 5379956"/>
              <a:gd name="connsiteY1" fmla="*/ 0 h 5816009"/>
              <a:gd name="connsiteX2" fmla="*/ 4927222 w 5379956"/>
              <a:gd name="connsiteY2" fmla="*/ 10632 h 5816009"/>
              <a:gd name="connsiteX3" fmla="*/ 5378933 w 5379956"/>
              <a:gd name="connsiteY3" fmla="*/ 813218 h 5816009"/>
              <a:gd name="connsiteX4" fmla="*/ 5357668 w 5379956"/>
              <a:gd name="connsiteY4" fmla="*/ 5279237 h 5816009"/>
              <a:gd name="connsiteX5" fmla="*/ 4491287 w 5379956"/>
              <a:gd name="connsiteY5" fmla="*/ 5816009 h 5816009"/>
              <a:gd name="connsiteX6" fmla="*/ 898279 w 5379956"/>
              <a:gd name="connsiteY6" fmla="*/ 5816009 h 5816009"/>
              <a:gd name="connsiteX7" fmla="*/ 0 w 5379956"/>
              <a:gd name="connsiteY7" fmla="*/ 4917730 h 5816009"/>
              <a:gd name="connsiteX8" fmla="*/ 0 w 5379956"/>
              <a:gd name="connsiteY8" fmla="*/ 632465 h 5816009"/>
              <a:gd name="connsiteX0" fmla="*/ 0 w 5379956"/>
              <a:gd name="connsiteY0" fmla="*/ 632465 h 5826642"/>
              <a:gd name="connsiteX1" fmla="*/ 515507 w 5379956"/>
              <a:gd name="connsiteY1" fmla="*/ 0 h 5826642"/>
              <a:gd name="connsiteX2" fmla="*/ 4927222 w 5379956"/>
              <a:gd name="connsiteY2" fmla="*/ 10632 h 5826642"/>
              <a:gd name="connsiteX3" fmla="*/ 5378933 w 5379956"/>
              <a:gd name="connsiteY3" fmla="*/ 813218 h 5826642"/>
              <a:gd name="connsiteX4" fmla="*/ 5357668 w 5379956"/>
              <a:gd name="connsiteY4" fmla="*/ 5279237 h 5826642"/>
              <a:gd name="connsiteX5" fmla="*/ 4714571 w 5379956"/>
              <a:gd name="connsiteY5" fmla="*/ 5826642 h 5826642"/>
              <a:gd name="connsiteX6" fmla="*/ 898279 w 5379956"/>
              <a:gd name="connsiteY6" fmla="*/ 5816009 h 5826642"/>
              <a:gd name="connsiteX7" fmla="*/ 0 w 5379956"/>
              <a:gd name="connsiteY7" fmla="*/ 4917730 h 5826642"/>
              <a:gd name="connsiteX8" fmla="*/ 0 w 5379956"/>
              <a:gd name="connsiteY8" fmla="*/ 632465 h 5826642"/>
              <a:gd name="connsiteX0" fmla="*/ 28 w 5379984"/>
              <a:gd name="connsiteY0" fmla="*/ 632465 h 5826642"/>
              <a:gd name="connsiteX1" fmla="*/ 515535 w 5379984"/>
              <a:gd name="connsiteY1" fmla="*/ 0 h 5826642"/>
              <a:gd name="connsiteX2" fmla="*/ 4927250 w 5379984"/>
              <a:gd name="connsiteY2" fmla="*/ 10632 h 5826642"/>
              <a:gd name="connsiteX3" fmla="*/ 5378961 w 5379984"/>
              <a:gd name="connsiteY3" fmla="*/ 813218 h 5826642"/>
              <a:gd name="connsiteX4" fmla="*/ 5357696 w 5379984"/>
              <a:gd name="connsiteY4" fmla="*/ 5279237 h 5826642"/>
              <a:gd name="connsiteX5" fmla="*/ 4714599 w 5379984"/>
              <a:gd name="connsiteY5" fmla="*/ 5826642 h 5826642"/>
              <a:gd name="connsiteX6" fmla="*/ 483638 w 5379984"/>
              <a:gd name="connsiteY6" fmla="*/ 5816009 h 5826642"/>
              <a:gd name="connsiteX7" fmla="*/ 28 w 5379984"/>
              <a:gd name="connsiteY7" fmla="*/ 4917730 h 5826642"/>
              <a:gd name="connsiteX8" fmla="*/ 28 w 5379984"/>
              <a:gd name="connsiteY8" fmla="*/ 632465 h 5826642"/>
              <a:gd name="connsiteX0" fmla="*/ 28 w 5379984"/>
              <a:gd name="connsiteY0" fmla="*/ 632465 h 5826642"/>
              <a:gd name="connsiteX1" fmla="*/ 515535 w 5379984"/>
              <a:gd name="connsiteY1" fmla="*/ 0 h 5826642"/>
              <a:gd name="connsiteX2" fmla="*/ 4927250 w 5379984"/>
              <a:gd name="connsiteY2" fmla="*/ 10632 h 5826642"/>
              <a:gd name="connsiteX3" fmla="*/ 5378961 w 5379984"/>
              <a:gd name="connsiteY3" fmla="*/ 813218 h 5826642"/>
              <a:gd name="connsiteX4" fmla="*/ 5357696 w 5379984"/>
              <a:gd name="connsiteY4" fmla="*/ 5279237 h 5826642"/>
              <a:gd name="connsiteX5" fmla="*/ 4714599 w 5379984"/>
              <a:gd name="connsiteY5" fmla="*/ 5826642 h 5826642"/>
              <a:gd name="connsiteX6" fmla="*/ 483638 w 5379984"/>
              <a:gd name="connsiteY6" fmla="*/ 5816009 h 5826642"/>
              <a:gd name="connsiteX7" fmla="*/ 28 w 5379984"/>
              <a:gd name="connsiteY7" fmla="*/ 5236706 h 5826642"/>
              <a:gd name="connsiteX8" fmla="*/ 28 w 5379984"/>
              <a:gd name="connsiteY8" fmla="*/ 632465 h 5826642"/>
              <a:gd name="connsiteX0" fmla="*/ 28 w 5357696"/>
              <a:gd name="connsiteY0" fmla="*/ 632465 h 5826642"/>
              <a:gd name="connsiteX1" fmla="*/ 515535 w 5357696"/>
              <a:gd name="connsiteY1" fmla="*/ 0 h 5826642"/>
              <a:gd name="connsiteX2" fmla="*/ 4927250 w 5357696"/>
              <a:gd name="connsiteY2" fmla="*/ 10632 h 5826642"/>
              <a:gd name="connsiteX3" fmla="*/ 5347063 w 5357696"/>
              <a:gd name="connsiteY3" fmla="*/ 813218 h 5826642"/>
              <a:gd name="connsiteX4" fmla="*/ 5357696 w 5357696"/>
              <a:gd name="connsiteY4" fmla="*/ 5279237 h 5826642"/>
              <a:gd name="connsiteX5" fmla="*/ 4714599 w 5357696"/>
              <a:gd name="connsiteY5" fmla="*/ 5826642 h 5826642"/>
              <a:gd name="connsiteX6" fmla="*/ 483638 w 5357696"/>
              <a:gd name="connsiteY6" fmla="*/ 5816009 h 5826642"/>
              <a:gd name="connsiteX7" fmla="*/ 28 w 5357696"/>
              <a:gd name="connsiteY7" fmla="*/ 5236706 h 5826642"/>
              <a:gd name="connsiteX8" fmla="*/ 28 w 5357696"/>
              <a:gd name="connsiteY8" fmla="*/ 632465 h 5826642"/>
              <a:gd name="connsiteX0" fmla="*/ 10633 w 5368301"/>
              <a:gd name="connsiteY0" fmla="*/ 632465 h 5826642"/>
              <a:gd name="connsiteX1" fmla="*/ 526140 w 5368301"/>
              <a:gd name="connsiteY1" fmla="*/ 0 h 5826642"/>
              <a:gd name="connsiteX2" fmla="*/ 4937855 w 5368301"/>
              <a:gd name="connsiteY2" fmla="*/ 10632 h 5826642"/>
              <a:gd name="connsiteX3" fmla="*/ 5357668 w 5368301"/>
              <a:gd name="connsiteY3" fmla="*/ 813218 h 5826642"/>
              <a:gd name="connsiteX4" fmla="*/ 5368301 w 5368301"/>
              <a:gd name="connsiteY4" fmla="*/ 5279237 h 5826642"/>
              <a:gd name="connsiteX5" fmla="*/ 4725204 w 5368301"/>
              <a:gd name="connsiteY5" fmla="*/ 5826642 h 5826642"/>
              <a:gd name="connsiteX6" fmla="*/ 494243 w 5368301"/>
              <a:gd name="connsiteY6" fmla="*/ 5816009 h 5826642"/>
              <a:gd name="connsiteX7" fmla="*/ 0 w 5368301"/>
              <a:gd name="connsiteY7" fmla="*/ 5268604 h 5826642"/>
              <a:gd name="connsiteX8" fmla="*/ 10633 w 5368301"/>
              <a:gd name="connsiteY8" fmla="*/ 632465 h 5826642"/>
              <a:gd name="connsiteX0" fmla="*/ 10633 w 5368301"/>
              <a:gd name="connsiteY0" fmla="*/ 632465 h 5826642"/>
              <a:gd name="connsiteX1" fmla="*/ 526140 w 5368301"/>
              <a:gd name="connsiteY1" fmla="*/ 0 h 5826642"/>
              <a:gd name="connsiteX2" fmla="*/ 4937855 w 5368301"/>
              <a:gd name="connsiteY2" fmla="*/ 10632 h 5826642"/>
              <a:gd name="connsiteX3" fmla="*/ 5357668 w 5368301"/>
              <a:gd name="connsiteY3" fmla="*/ 813218 h 5826642"/>
              <a:gd name="connsiteX4" fmla="*/ 5368301 w 5368301"/>
              <a:gd name="connsiteY4" fmla="*/ 5279237 h 5826642"/>
              <a:gd name="connsiteX5" fmla="*/ 4767735 w 5368301"/>
              <a:gd name="connsiteY5" fmla="*/ 5826642 h 5826642"/>
              <a:gd name="connsiteX6" fmla="*/ 494243 w 5368301"/>
              <a:gd name="connsiteY6" fmla="*/ 5816009 h 5826642"/>
              <a:gd name="connsiteX7" fmla="*/ 0 w 5368301"/>
              <a:gd name="connsiteY7" fmla="*/ 5268604 h 5826642"/>
              <a:gd name="connsiteX8" fmla="*/ 10633 w 5368301"/>
              <a:gd name="connsiteY8" fmla="*/ 632465 h 5826642"/>
              <a:gd name="connsiteX0" fmla="*/ 1023 w 5369324"/>
              <a:gd name="connsiteY0" fmla="*/ 600568 h 5826642"/>
              <a:gd name="connsiteX1" fmla="*/ 527163 w 5369324"/>
              <a:gd name="connsiteY1" fmla="*/ 0 h 5826642"/>
              <a:gd name="connsiteX2" fmla="*/ 4938878 w 5369324"/>
              <a:gd name="connsiteY2" fmla="*/ 10632 h 5826642"/>
              <a:gd name="connsiteX3" fmla="*/ 5358691 w 5369324"/>
              <a:gd name="connsiteY3" fmla="*/ 813218 h 5826642"/>
              <a:gd name="connsiteX4" fmla="*/ 5369324 w 5369324"/>
              <a:gd name="connsiteY4" fmla="*/ 5279237 h 5826642"/>
              <a:gd name="connsiteX5" fmla="*/ 4768758 w 5369324"/>
              <a:gd name="connsiteY5" fmla="*/ 5826642 h 5826642"/>
              <a:gd name="connsiteX6" fmla="*/ 495266 w 5369324"/>
              <a:gd name="connsiteY6" fmla="*/ 5816009 h 5826642"/>
              <a:gd name="connsiteX7" fmla="*/ 1023 w 5369324"/>
              <a:gd name="connsiteY7" fmla="*/ 5268604 h 5826642"/>
              <a:gd name="connsiteX8" fmla="*/ 1023 w 5369324"/>
              <a:gd name="connsiteY8" fmla="*/ 600568 h 5826642"/>
              <a:gd name="connsiteX0" fmla="*/ 1023 w 5372200"/>
              <a:gd name="connsiteY0" fmla="*/ 600568 h 5826642"/>
              <a:gd name="connsiteX1" fmla="*/ 527163 w 5372200"/>
              <a:gd name="connsiteY1" fmla="*/ 0 h 5826642"/>
              <a:gd name="connsiteX2" fmla="*/ 4938878 w 5372200"/>
              <a:gd name="connsiteY2" fmla="*/ 10632 h 5826642"/>
              <a:gd name="connsiteX3" fmla="*/ 5369324 w 5372200"/>
              <a:gd name="connsiteY3" fmla="*/ 813218 h 5826642"/>
              <a:gd name="connsiteX4" fmla="*/ 5369324 w 5372200"/>
              <a:gd name="connsiteY4" fmla="*/ 5279237 h 5826642"/>
              <a:gd name="connsiteX5" fmla="*/ 4768758 w 5372200"/>
              <a:gd name="connsiteY5" fmla="*/ 5826642 h 5826642"/>
              <a:gd name="connsiteX6" fmla="*/ 495266 w 5372200"/>
              <a:gd name="connsiteY6" fmla="*/ 5816009 h 5826642"/>
              <a:gd name="connsiteX7" fmla="*/ 1023 w 5372200"/>
              <a:gd name="connsiteY7" fmla="*/ 5268604 h 5826642"/>
              <a:gd name="connsiteX8" fmla="*/ 1023 w 5372200"/>
              <a:gd name="connsiteY8" fmla="*/ 600568 h 582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2200" h="5826642">
                <a:moveTo>
                  <a:pt x="1023" y="600568"/>
                </a:moveTo>
                <a:cubicBezTo>
                  <a:pt x="1023" y="104462"/>
                  <a:pt x="31057" y="0"/>
                  <a:pt x="527163" y="0"/>
                </a:cubicBezTo>
                <a:lnTo>
                  <a:pt x="4938878" y="10632"/>
                </a:lnTo>
                <a:cubicBezTo>
                  <a:pt x="5434984" y="10632"/>
                  <a:pt x="5369324" y="317112"/>
                  <a:pt x="5369324" y="813218"/>
                </a:cubicBezTo>
                <a:cubicBezTo>
                  <a:pt x="5372868" y="2181389"/>
                  <a:pt x="5365780" y="3911066"/>
                  <a:pt x="5369324" y="5279237"/>
                </a:cubicBezTo>
                <a:cubicBezTo>
                  <a:pt x="5369324" y="5775343"/>
                  <a:pt x="5264864" y="5826642"/>
                  <a:pt x="4768758" y="5826642"/>
                </a:cubicBezTo>
                <a:lnTo>
                  <a:pt x="495266" y="5816009"/>
                </a:lnTo>
                <a:cubicBezTo>
                  <a:pt x="-840" y="5816009"/>
                  <a:pt x="1023" y="5764710"/>
                  <a:pt x="1023" y="5268604"/>
                </a:cubicBezTo>
                <a:cubicBezTo>
                  <a:pt x="4567" y="3723224"/>
                  <a:pt x="-2521" y="2145948"/>
                  <a:pt x="1023" y="600568"/>
                </a:cubicBezTo>
                <a:close/>
              </a:path>
            </a:pathLst>
          </a:custGeom>
          <a:solidFill>
            <a:srgbClr val="4A7331">
              <a:alpha val="588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2178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orful pattern with rectangles&#10;&#10;Description automatically generated">
            <a:extLst>
              <a:ext uri="{FF2B5EF4-FFF2-40B4-BE49-F238E27FC236}">
                <a16:creationId xmlns:a16="http://schemas.microsoft.com/office/drawing/2014/main" id="{322AE2E6-FFCF-95A9-DC8C-AC7782CD9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99B32FD3-C21F-BCA1-7490-A488C9BF358C}"/>
              </a:ext>
            </a:extLst>
          </p:cNvPr>
          <p:cNvSpPr/>
          <p:nvPr/>
        </p:nvSpPr>
        <p:spPr>
          <a:xfrm>
            <a:off x="0" y="0"/>
            <a:ext cx="12192000" cy="6858000"/>
          </a:xfrm>
          <a:prstGeom prst="rect">
            <a:avLst/>
          </a:prstGeom>
          <a:solidFill>
            <a:srgbClr val="619640">
              <a:alpha val="8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F66BEDBD-7274-B38E-52C2-BC2759E1159C}"/>
              </a:ext>
            </a:extLst>
          </p:cNvPr>
          <p:cNvSpPr/>
          <p:nvPr/>
        </p:nvSpPr>
        <p:spPr>
          <a:xfrm>
            <a:off x="-1" y="1"/>
            <a:ext cx="9369912" cy="68579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B3437223-8718-0A9D-D74B-4351A2B28FE9}"/>
              </a:ext>
            </a:extLst>
          </p:cNvPr>
          <p:cNvSpPr/>
          <p:nvPr/>
        </p:nvSpPr>
        <p:spPr>
          <a:xfrm>
            <a:off x="555279" y="2732443"/>
            <a:ext cx="11081442" cy="3657600"/>
          </a:xfrm>
          <a:prstGeom prst="roundRect">
            <a:avLst>
              <a:gd name="adj" fmla="val 13880"/>
            </a:avLst>
          </a:prstGeom>
          <a:solidFill>
            <a:schemeClr val="bg1"/>
          </a:solidFill>
          <a:ln w="28575">
            <a:solidFill>
              <a:srgbClr val="6196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02D62C80-C435-A831-02A3-1C474A7C9D53}"/>
              </a:ext>
            </a:extLst>
          </p:cNvPr>
          <p:cNvSpPr txBox="1"/>
          <p:nvPr/>
        </p:nvSpPr>
        <p:spPr>
          <a:xfrm>
            <a:off x="824997" y="196909"/>
            <a:ext cx="4584072" cy="830997"/>
          </a:xfrm>
          <a:prstGeom prst="rect">
            <a:avLst/>
          </a:prstGeom>
          <a:noFill/>
        </p:spPr>
        <p:txBody>
          <a:bodyPr wrap="square" rtlCol="0">
            <a:spAutoFit/>
          </a:bodyPr>
          <a:lstStyle/>
          <a:p>
            <a:r>
              <a:rPr lang="en-GB" sz="4800" dirty="0">
                <a:latin typeface="Arial" panose="020B0604020202020204" pitchFamily="34" charset="0"/>
                <a:cs typeface="Arial" panose="020B0604020202020204" pitchFamily="34" charset="0"/>
              </a:rPr>
              <a:t>About </a:t>
            </a:r>
            <a:r>
              <a:rPr lang="en-GB" sz="4800" dirty="0">
                <a:solidFill>
                  <a:srgbClr val="619640"/>
                </a:solidFill>
                <a:latin typeface="Arial" panose="020B0604020202020204" pitchFamily="34" charset="0"/>
                <a:cs typeface="Arial" panose="020B0604020202020204" pitchFamily="34" charset="0"/>
              </a:rPr>
              <a:t>Acasta</a:t>
            </a:r>
          </a:p>
        </p:txBody>
      </p:sp>
      <p:sp>
        <p:nvSpPr>
          <p:cNvPr id="9" name="TextBox 8">
            <a:extLst>
              <a:ext uri="{FF2B5EF4-FFF2-40B4-BE49-F238E27FC236}">
                <a16:creationId xmlns:a16="http://schemas.microsoft.com/office/drawing/2014/main" id="{0018A68D-E36A-C2DD-1329-F78984F0980D}"/>
              </a:ext>
            </a:extLst>
          </p:cNvPr>
          <p:cNvSpPr txBox="1"/>
          <p:nvPr/>
        </p:nvSpPr>
        <p:spPr>
          <a:xfrm>
            <a:off x="824997" y="1138758"/>
            <a:ext cx="8179154"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pPr>
            <a:r>
              <a:rPr lang="en-GB" sz="1100" dirty="0">
                <a:latin typeface="Arial"/>
                <a:cs typeface="Arial"/>
              </a:rPr>
              <a:t>Acasta European Insurance Company Limited is a Gibraltar based insurance company regulated by the Gibraltar Financial Services Commission. Acasta Europe Insurance Company Limited (AEICL) is a 100% subsidiary of Focus Holdings (Gibraltar) Limited (FHGL), an insurance holding company. AEICL distributes business through a range of intermediaries. </a:t>
            </a:r>
          </a:p>
          <a:p>
            <a:pPr>
              <a:spcBef>
                <a:spcPts val="600"/>
              </a:spcBef>
            </a:pPr>
            <a:endParaRPr lang="en-GB" sz="1100" dirty="0">
              <a:latin typeface="Arial"/>
              <a:cs typeface="Arial"/>
            </a:endParaRPr>
          </a:p>
          <a:p>
            <a:pPr>
              <a:spcBef>
                <a:spcPts val="600"/>
              </a:spcBef>
            </a:pPr>
            <a:r>
              <a:rPr lang="en-GB" sz="1100" dirty="0">
                <a:latin typeface="Arial"/>
                <a:cs typeface="Arial"/>
              </a:rPr>
              <a:t>We work with a range of partners, including insurance brokers, insurance wholesalers, MGAs, solicitors, third party administrators and warranty providers. We are administered by Acasta Europe Limited.</a:t>
            </a:r>
          </a:p>
        </p:txBody>
      </p:sp>
      <p:grpSp>
        <p:nvGrpSpPr>
          <p:cNvPr id="15" name="Group 14">
            <a:extLst>
              <a:ext uri="{FF2B5EF4-FFF2-40B4-BE49-F238E27FC236}">
                <a16:creationId xmlns:a16="http://schemas.microsoft.com/office/drawing/2014/main" id="{EF3EFC01-1920-F14A-AFB2-A0535143E305}"/>
              </a:ext>
            </a:extLst>
          </p:cNvPr>
          <p:cNvGrpSpPr/>
          <p:nvPr/>
        </p:nvGrpSpPr>
        <p:grpSpPr>
          <a:xfrm>
            <a:off x="1154592" y="4344823"/>
            <a:ext cx="9831740" cy="677108"/>
            <a:chOff x="1069885" y="4935102"/>
            <a:chExt cx="9831740" cy="677108"/>
          </a:xfrm>
        </p:grpSpPr>
        <p:sp>
          <p:nvSpPr>
            <p:cNvPr id="19" name="TextBox 18">
              <a:extLst>
                <a:ext uri="{FF2B5EF4-FFF2-40B4-BE49-F238E27FC236}">
                  <a16:creationId xmlns:a16="http://schemas.microsoft.com/office/drawing/2014/main" id="{2C2CE1F5-07A7-4D60-1385-F6E79ED711B5}"/>
                </a:ext>
              </a:extLst>
            </p:cNvPr>
            <p:cNvSpPr txBox="1"/>
            <p:nvPr/>
          </p:nvSpPr>
          <p:spPr>
            <a:xfrm>
              <a:off x="1790741" y="4935102"/>
              <a:ext cx="9110884" cy="677108"/>
            </a:xfrm>
            <a:prstGeom prst="rect">
              <a:avLst/>
            </a:prstGeom>
            <a:noFill/>
          </p:spPr>
          <p:txBody>
            <a:bodyPr wrap="square">
              <a:spAutoFit/>
            </a:bodyPr>
            <a:lstStyle/>
            <a:p>
              <a:pPr>
                <a:spcBef>
                  <a:spcPts val="600"/>
                </a:spcBef>
              </a:pPr>
              <a:r>
                <a:rPr lang="en-GB" sz="1100" b="1" dirty="0">
                  <a:latin typeface="Arial"/>
                  <a:cs typeface="Arial"/>
                </a:rPr>
                <a:t>Innovation and flexibility</a:t>
              </a:r>
            </a:p>
            <a:p>
              <a:pPr>
                <a:spcBef>
                  <a:spcPts val="600"/>
                </a:spcBef>
              </a:pPr>
              <a:r>
                <a:rPr lang="en-GB" sz="1100" dirty="0">
                  <a:latin typeface="Arial"/>
                  <a:cs typeface="Arial"/>
                </a:rPr>
                <a:t>We adopt an innovative and flexible approach. Therefore, we can both adapt our current products and create new products to meet specific requirements and preferences of our diverse clientele.</a:t>
              </a:r>
            </a:p>
          </p:txBody>
        </p:sp>
        <p:pic>
          <p:nvPicPr>
            <p:cNvPr id="21" name="Picture 20" descr="A blue light bulb in a gear&#10;&#10;Description automatically generated">
              <a:extLst>
                <a:ext uri="{FF2B5EF4-FFF2-40B4-BE49-F238E27FC236}">
                  <a16:creationId xmlns:a16="http://schemas.microsoft.com/office/drawing/2014/main" id="{D96E1597-C890-A77F-D57C-5EB2D3E98352}"/>
                </a:ext>
              </a:extLst>
            </p:cNvPr>
            <p:cNvPicPr>
              <a:picLocks noChangeAspect="1"/>
            </p:cNvPicPr>
            <p:nvPr/>
          </p:nvPicPr>
          <p:blipFill rotWithShape="1">
            <a:blip r:embed="rId3">
              <a:extLst>
                <a:ext uri="{28A0092B-C50C-407E-A947-70E740481C1C}">
                  <a14:useLocalDpi xmlns:a14="http://schemas.microsoft.com/office/drawing/2010/main" val="0"/>
                </a:ext>
              </a:extLst>
            </a:blip>
            <a:srcRect l="29307" t="28750" r="29196" b="28603"/>
            <a:stretch/>
          </p:blipFill>
          <p:spPr>
            <a:xfrm>
              <a:off x="1069885" y="4935102"/>
              <a:ext cx="393018" cy="403913"/>
            </a:xfrm>
            <a:prstGeom prst="rect">
              <a:avLst/>
            </a:prstGeom>
          </p:spPr>
        </p:pic>
      </p:grpSp>
      <p:grpSp>
        <p:nvGrpSpPr>
          <p:cNvPr id="14" name="Group 13">
            <a:extLst>
              <a:ext uri="{FF2B5EF4-FFF2-40B4-BE49-F238E27FC236}">
                <a16:creationId xmlns:a16="http://schemas.microsoft.com/office/drawing/2014/main" id="{7AD43FCB-55AF-C068-501F-40DCCAA85B50}"/>
              </a:ext>
            </a:extLst>
          </p:cNvPr>
          <p:cNvGrpSpPr/>
          <p:nvPr/>
        </p:nvGrpSpPr>
        <p:grpSpPr>
          <a:xfrm>
            <a:off x="1117509" y="3029896"/>
            <a:ext cx="9638495" cy="1019006"/>
            <a:chOff x="1022333" y="2733285"/>
            <a:chExt cx="9638495" cy="1019006"/>
          </a:xfrm>
        </p:grpSpPr>
        <p:pic>
          <p:nvPicPr>
            <p:cNvPr id="25" name="Picture 24" descr="A blue arrow pointing up&#10;&#10;Description automatically generated">
              <a:extLst>
                <a:ext uri="{FF2B5EF4-FFF2-40B4-BE49-F238E27FC236}">
                  <a16:creationId xmlns:a16="http://schemas.microsoft.com/office/drawing/2014/main" id="{E92FAEA6-316B-B719-77F9-F7E95657D3E7}"/>
                </a:ext>
              </a:extLst>
            </p:cNvPr>
            <p:cNvPicPr>
              <a:picLocks noChangeAspect="1"/>
            </p:cNvPicPr>
            <p:nvPr/>
          </p:nvPicPr>
          <p:blipFill rotWithShape="1">
            <a:blip r:embed="rId4">
              <a:extLst>
                <a:ext uri="{28A0092B-C50C-407E-A947-70E740481C1C}">
                  <a14:useLocalDpi xmlns:a14="http://schemas.microsoft.com/office/drawing/2010/main" val="0"/>
                </a:ext>
              </a:extLst>
            </a:blip>
            <a:srcRect l="24316" t="29722" r="23184" b="28603"/>
            <a:stretch/>
          </p:blipFill>
          <p:spPr>
            <a:xfrm>
              <a:off x="1022333" y="2733285"/>
              <a:ext cx="508839" cy="403913"/>
            </a:xfrm>
            <a:prstGeom prst="rect">
              <a:avLst/>
            </a:prstGeom>
          </p:spPr>
        </p:pic>
        <p:sp>
          <p:nvSpPr>
            <p:cNvPr id="26" name="TextBox 25">
              <a:extLst>
                <a:ext uri="{FF2B5EF4-FFF2-40B4-BE49-F238E27FC236}">
                  <a16:creationId xmlns:a16="http://schemas.microsoft.com/office/drawing/2014/main" id="{4A74F813-B1A0-12F4-8F8B-D3E75DC15E1B}"/>
                </a:ext>
              </a:extLst>
            </p:cNvPr>
            <p:cNvSpPr txBox="1"/>
            <p:nvPr/>
          </p:nvSpPr>
          <p:spPr>
            <a:xfrm>
              <a:off x="1818885" y="2733285"/>
              <a:ext cx="3204592"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pPr>
              <a:r>
                <a:rPr lang="en-GB" sz="1100" b="1" dirty="0">
                  <a:latin typeface="Arial"/>
                  <a:cs typeface="Arial"/>
                </a:rPr>
                <a:t>Growth and partnerships</a:t>
              </a:r>
            </a:p>
            <a:p>
              <a:pPr>
                <a:spcBef>
                  <a:spcPts val="600"/>
                </a:spcBef>
              </a:pPr>
              <a:endParaRPr lang="en-GB" sz="1100" dirty="0">
                <a:latin typeface="Arial"/>
                <a:cs typeface="Arial"/>
              </a:endParaRPr>
            </a:p>
          </p:txBody>
        </p:sp>
        <p:sp>
          <p:nvSpPr>
            <p:cNvPr id="3" name="TextBox 2">
              <a:extLst>
                <a:ext uri="{FF2B5EF4-FFF2-40B4-BE49-F238E27FC236}">
                  <a16:creationId xmlns:a16="http://schemas.microsoft.com/office/drawing/2014/main" id="{C6D65ED1-624A-95A8-EF3C-55F83EAF27DE}"/>
                </a:ext>
              </a:extLst>
            </p:cNvPr>
            <p:cNvSpPr txBox="1"/>
            <p:nvPr/>
          </p:nvSpPr>
          <p:spPr>
            <a:xfrm>
              <a:off x="1790742" y="2982850"/>
              <a:ext cx="8870086" cy="769441"/>
            </a:xfrm>
            <a:prstGeom prst="rect">
              <a:avLst/>
            </a:prstGeom>
            <a:noFill/>
          </p:spPr>
          <p:txBody>
            <a:bodyPr wrap="square">
              <a:spAutoFit/>
            </a:bodyPr>
            <a:lstStyle/>
            <a:p>
              <a:pPr>
                <a:spcBef>
                  <a:spcPts val="600"/>
                </a:spcBef>
              </a:pPr>
              <a:r>
                <a:rPr lang="en-GB" sz="1100" dirty="0">
                  <a:latin typeface="Arial"/>
                  <a:cs typeface="Arial"/>
                </a:rPr>
                <a:t>Since opening in 2006, we have continued to grow, now offering insurance products in 9 different classes. Our comprehensive product portfolio includes Warranty, Motor Add-Ons, Excess Protect and Cycling Insurance. Each product is designed to ensure robust coverage and reliability. By partnering with Acasta, our clients gain access to tailored insurance solutions that suit their clients’ needs, backed by extensive industry expertise and a commitment to exceptional service.</a:t>
              </a:r>
            </a:p>
          </p:txBody>
        </p:sp>
      </p:grpSp>
      <p:sp>
        <p:nvSpPr>
          <p:cNvPr id="10" name="TextBox 9">
            <a:extLst>
              <a:ext uri="{FF2B5EF4-FFF2-40B4-BE49-F238E27FC236}">
                <a16:creationId xmlns:a16="http://schemas.microsoft.com/office/drawing/2014/main" id="{B4D79816-B6D2-8C53-F1EB-59E01D08E42E}"/>
              </a:ext>
            </a:extLst>
          </p:cNvPr>
          <p:cNvSpPr txBox="1"/>
          <p:nvPr/>
        </p:nvSpPr>
        <p:spPr>
          <a:xfrm>
            <a:off x="1830432" y="5281172"/>
            <a:ext cx="3285795" cy="261610"/>
          </a:xfrm>
          <a:prstGeom prst="rect">
            <a:avLst/>
          </a:prstGeom>
          <a:noFill/>
        </p:spPr>
        <p:txBody>
          <a:bodyPr wrap="square">
            <a:spAutoFit/>
          </a:bodyPr>
          <a:lstStyle/>
          <a:p>
            <a:pPr algn="l"/>
            <a:r>
              <a:rPr lang="en-GB" sz="1100" b="1" dirty="0">
                <a:latin typeface="Arial" panose="020B0604020202020204" pitchFamily="34" charset="0"/>
                <a:cs typeface="Arial" panose="020B0604020202020204" pitchFamily="34" charset="0"/>
              </a:rPr>
              <a:t>Stability and Sustainability</a:t>
            </a:r>
            <a:endParaRPr lang="en-GB" sz="11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7D8D18B-DDB2-8469-D767-16BAF683EF66}"/>
              </a:ext>
            </a:extLst>
          </p:cNvPr>
          <p:cNvSpPr txBox="1"/>
          <p:nvPr/>
        </p:nvSpPr>
        <p:spPr>
          <a:xfrm>
            <a:off x="1823403" y="5586921"/>
            <a:ext cx="8932601" cy="44146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07000"/>
              </a:lnSpc>
            </a:pPr>
            <a:r>
              <a:rPr lang="en-GB" sz="1100" dirty="0">
                <a:effectLst/>
                <a:latin typeface="Arial" panose="020B0604020202020204" pitchFamily="34" charset="0"/>
                <a:ea typeface="Calibri" panose="020F0502020204030204" pitchFamily="34" charset="0"/>
                <a:cs typeface="Arial" panose="020B0604020202020204" pitchFamily="34" charset="0"/>
              </a:rPr>
              <a:t>Acasta have continued to boast a stable and sustainable SFCR since 2006, with our key investors and stakeholders ensuring that the business is always equipped for growth and development.</a:t>
            </a:r>
          </a:p>
        </p:txBody>
      </p:sp>
      <p:pic>
        <p:nvPicPr>
          <p:cNvPr id="12" name="Picture 11" descr="A screenshot of a computer&#10;&#10;Description automatically generated">
            <a:extLst>
              <a:ext uri="{FF2B5EF4-FFF2-40B4-BE49-F238E27FC236}">
                <a16:creationId xmlns:a16="http://schemas.microsoft.com/office/drawing/2014/main" id="{A8BF31DB-7290-E59E-DEAE-9F1BB2E0F0A9}"/>
              </a:ext>
            </a:extLst>
          </p:cNvPr>
          <p:cNvPicPr>
            <a:picLocks noChangeAspect="1"/>
          </p:cNvPicPr>
          <p:nvPr/>
        </p:nvPicPr>
        <p:blipFill rotWithShape="1">
          <a:blip r:embed="rId5">
            <a:extLst>
              <a:ext uri="{28A0092B-C50C-407E-A947-70E740481C1C}">
                <a14:useLocalDpi xmlns:a14="http://schemas.microsoft.com/office/drawing/2010/main" val="0"/>
              </a:ext>
            </a:extLst>
          </a:blip>
          <a:srcRect l="11833" t="54514" r="71380" b="26134"/>
          <a:stretch/>
        </p:blipFill>
        <p:spPr>
          <a:xfrm>
            <a:off x="1154592" y="5281172"/>
            <a:ext cx="482732" cy="556470"/>
          </a:xfrm>
          <a:prstGeom prst="rect">
            <a:avLst/>
          </a:prstGeom>
        </p:spPr>
      </p:pic>
      <p:sp>
        <p:nvSpPr>
          <p:cNvPr id="13" name="Slide Number Placeholder 12">
            <a:extLst>
              <a:ext uri="{FF2B5EF4-FFF2-40B4-BE49-F238E27FC236}">
                <a16:creationId xmlns:a16="http://schemas.microsoft.com/office/drawing/2014/main" id="{D5336477-B5EB-9B62-6FD5-EF67E051F6C5}"/>
              </a:ext>
            </a:extLst>
          </p:cNvPr>
          <p:cNvSpPr>
            <a:spLocks noGrp="1"/>
          </p:cNvSpPr>
          <p:nvPr>
            <p:ph type="sldNum" sz="quarter" idx="12"/>
          </p:nvPr>
        </p:nvSpPr>
        <p:spPr>
          <a:xfrm>
            <a:off x="9424479" y="6492875"/>
            <a:ext cx="2743200" cy="365125"/>
          </a:xfrm>
        </p:spPr>
        <p:txBody>
          <a:bodyPr/>
          <a:lstStyle/>
          <a:p>
            <a:fld id="{0175BF80-9736-4B37-AEFE-9C04AE005077}" type="slidenum">
              <a:rPr lang="en-GB" smtClean="0">
                <a:solidFill>
                  <a:schemeClr val="bg1"/>
                </a:solidFill>
              </a:rPr>
              <a:t>3</a:t>
            </a:fld>
            <a:endParaRPr lang="en-GB" dirty="0">
              <a:solidFill>
                <a:schemeClr val="bg1"/>
              </a:solidFill>
            </a:endParaRPr>
          </a:p>
        </p:txBody>
      </p:sp>
    </p:spTree>
    <p:extLst>
      <p:ext uri="{BB962C8B-B14F-4D97-AF65-F5344CB8AC3E}">
        <p14:creationId xmlns:p14="http://schemas.microsoft.com/office/powerpoint/2010/main" val="836522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orful pattern with rectangles&#10;&#10;Description automatically generated">
            <a:extLst>
              <a:ext uri="{FF2B5EF4-FFF2-40B4-BE49-F238E27FC236}">
                <a16:creationId xmlns:a16="http://schemas.microsoft.com/office/drawing/2014/main" id="{840D0B20-A292-AA82-7879-9144EDF948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36"/>
            <a:ext cx="12192000" cy="6858000"/>
          </a:xfrm>
          <a:prstGeom prst="rect">
            <a:avLst/>
          </a:prstGeom>
        </p:spPr>
      </p:pic>
      <p:sp>
        <p:nvSpPr>
          <p:cNvPr id="4" name="Rectangle 3">
            <a:extLst>
              <a:ext uri="{FF2B5EF4-FFF2-40B4-BE49-F238E27FC236}">
                <a16:creationId xmlns:a16="http://schemas.microsoft.com/office/drawing/2014/main" id="{49C646F6-C737-CA67-69DF-EAC5DA5A8DD9}"/>
              </a:ext>
            </a:extLst>
          </p:cNvPr>
          <p:cNvSpPr/>
          <p:nvPr/>
        </p:nvSpPr>
        <p:spPr>
          <a:xfrm>
            <a:off x="0" y="0"/>
            <a:ext cx="12192000" cy="6858000"/>
          </a:xfrm>
          <a:prstGeom prst="rect">
            <a:avLst/>
          </a:prstGeom>
          <a:solidFill>
            <a:srgbClr val="619640">
              <a:alpha val="8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Top Corners Rounded 2">
            <a:extLst>
              <a:ext uri="{FF2B5EF4-FFF2-40B4-BE49-F238E27FC236}">
                <a16:creationId xmlns:a16="http://schemas.microsoft.com/office/drawing/2014/main" id="{BE74D45A-95C7-3AD3-4ADB-6740B81F285A}"/>
              </a:ext>
            </a:extLst>
          </p:cNvPr>
          <p:cNvSpPr/>
          <p:nvPr/>
        </p:nvSpPr>
        <p:spPr>
          <a:xfrm rot="10800000">
            <a:off x="0" y="-21473"/>
            <a:ext cx="12192000" cy="6241519"/>
          </a:xfrm>
          <a:prstGeom prst="round2Same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8E3DF997-5518-0811-E69D-5CBB57350007}"/>
              </a:ext>
            </a:extLst>
          </p:cNvPr>
          <p:cNvSpPr txBox="1"/>
          <p:nvPr/>
        </p:nvSpPr>
        <p:spPr>
          <a:xfrm>
            <a:off x="563970" y="262550"/>
            <a:ext cx="4668933" cy="830997"/>
          </a:xfrm>
          <a:prstGeom prst="rect">
            <a:avLst/>
          </a:prstGeom>
          <a:noFill/>
        </p:spPr>
        <p:txBody>
          <a:bodyPr wrap="square" rtlCol="0">
            <a:spAutoFit/>
          </a:bodyPr>
          <a:lstStyle/>
          <a:p>
            <a:r>
              <a:rPr lang="en-GB" sz="4800" dirty="0">
                <a:latin typeface="Arial" panose="020B0604020202020204" pitchFamily="34" charset="0"/>
                <a:cs typeface="Arial" panose="020B0604020202020204" pitchFamily="34" charset="0"/>
              </a:rPr>
              <a:t>Acasta’s </a:t>
            </a:r>
            <a:r>
              <a:rPr lang="en-GB" sz="4800" dirty="0">
                <a:solidFill>
                  <a:srgbClr val="619640"/>
                </a:solidFill>
                <a:latin typeface="Arial" panose="020B0604020202020204" pitchFamily="34" charset="0"/>
                <a:cs typeface="Arial" panose="020B0604020202020204" pitchFamily="34" charset="0"/>
              </a:rPr>
              <a:t>History</a:t>
            </a:r>
          </a:p>
        </p:txBody>
      </p:sp>
      <p:sp>
        <p:nvSpPr>
          <p:cNvPr id="7" name="Slide Number Placeholder 6">
            <a:extLst>
              <a:ext uri="{FF2B5EF4-FFF2-40B4-BE49-F238E27FC236}">
                <a16:creationId xmlns:a16="http://schemas.microsoft.com/office/drawing/2014/main" id="{C3C45B61-9CD0-B86D-C27F-470C6E515BD4}"/>
              </a:ext>
            </a:extLst>
          </p:cNvPr>
          <p:cNvSpPr>
            <a:spLocks noGrp="1"/>
          </p:cNvSpPr>
          <p:nvPr>
            <p:ph type="sldNum" sz="quarter" idx="12"/>
          </p:nvPr>
        </p:nvSpPr>
        <p:spPr>
          <a:xfrm>
            <a:off x="9448800" y="6477428"/>
            <a:ext cx="2743200" cy="365125"/>
          </a:xfrm>
        </p:spPr>
        <p:txBody>
          <a:bodyPr/>
          <a:lstStyle/>
          <a:p>
            <a:fld id="{0175BF80-9736-4B37-AEFE-9C04AE005077}" type="slidenum">
              <a:rPr lang="en-GB" smtClean="0">
                <a:solidFill>
                  <a:schemeClr val="bg1"/>
                </a:solidFill>
              </a:rPr>
              <a:t>4</a:t>
            </a:fld>
            <a:endParaRPr lang="en-GB" dirty="0">
              <a:solidFill>
                <a:schemeClr val="bg1"/>
              </a:solidFill>
            </a:endParaRPr>
          </a:p>
        </p:txBody>
      </p:sp>
      <p:cxnSp>
        <p:nvCxnSpPr>
          <p:cNvPr id="56" name="Google Shape;382;p40">
            <a:extLst>
              <a:ext uri="{FF2B5EF4-FFF2-40B4-BE49-F238E27FC236}">
                <a16:creationId xmlns:a16="http://schemas.microsoft.com/office/drawing/2014/main" id="{A605E946-3185-4D19-069D-1559DDBCAABA}"/>
              </a:ext>
            </a:extLst>
          </p:cNvPr>
          <p:cNvCxnSpPr>
            <a:cxnSpLocks/>
          </p:cNvCxnSpPr>
          <p:nvPr/>
        </p:nvCxnSpPr>
        <p:spPr>
          <a:xfrm rot="10800000">
            <a:off x="1340847" y="2729031"/>
            <a:ext cx="0" cy="498600"/>
          </a:xfrm>
          <a:prstGeom prst="straightConnector1">
            <a:avLst/>
          </a:prstGeom>
          <a:noFill/>
          <a:ln w="9525" cap="flat" cmpd="sng">
            <a:solidFill>
              <a:schemeClr val="bg2">
                <a:lumMod val="25000"/>
              </a:schemeClr>
            </a:solidFill>
            <a:prstDash val="solid"/>
            <a:round/>
            <a:headEnd type="oval" w="med" len="med"/>
            <a:tailEnd type="oval" w="med" len="med"/>
          </a:ln>
        </p:spPr>
      </p:cxnSp>
      <p:sp>
        <p:nvSpPr>
          <p:cNvPr id="57" name="Google Shape;383;p40">
            <a:extLst>
              <a:ext uri="{FF2B5EF4-FFF2-40B4-BE49-F238E27FC236}">
                <a16:creationId xmlns:a16="http://schemas.microsoft.com/office/drawing/2014/main" id="{629BAAA6-DF16-683C-F442-59D7E5B3E1F0}"/>
              </a:ext>
            </a:extLst>
          </p:cNvPr>
          <p:cNvSpPr txBox="1"/>
          <p:nvPr/>
        </p:nvSpPr>
        <p:spPr>
          <a:xfrm>
            <a:off x="626198" y="2110701"/>
            <a:ext cx="1429299" cy="533400"/>
          </a:xfrm>
          <a:prstGeom prst="rect">
            <a:avLst/>
          </a:prstGeom>
          <a:noFill/>
          <a:ln>
            <a:noFill/>
          </a:ln>
        </p:spPr>
        <p:txBody>
          <a:bodyPr spcFirstLastPara="1" wrap="square" lIns="0" tIns="0" rIns="0" bIns="0" anchor="b" anchorCtr="0">
            <a:noAutofit/>
          </a:bodyPr>
          <a:lstStyle/>
          <a:p>
            <a:pPr lvl="0" algn="ctr"/>
            <a:r>
              <a:rPr lang="en-GB" sz="1100" dirty="0">
                <a:latin typeface="Arial" panose="020B0604020202020204" pitchFamily="34" charset="0"/>
                <a:ea typeface="Raleway"/>
                <a:cs typeface="Arial" panose="020B0604020202020204" pitchFamily="34" charset="0"/>
                <a:sym typeface="Raleway"/>
              </a:rPr>
              <a:t>Founded, Acasta begins offering Legal Expenses insurance products (ATE).</a:t>
            </a:r>
          </a:p>
        </p:txBody>
      </p:sp>
      <p:cxnSp>
        <p:nvCxnSpPr>
          <p:cNvPr id="58" name="Google Shape;384;p40">
            <a:extLst>
              <a:ext uri="{FF2B5EF4-FFF2-40B4-BE49-F238E27FC236}">
                <a16:creationId xmlns:a16="http://schemas.microsoft.com/office/drawing/2014/main" id="{452AAE06-5082-BC5B-090E-4095040538C4}"/>
              </a:ext>
            </a:extLst>
          </p:cNvPr>
          <p:cNvCxnSpPr>
            <a:cxnSpLocks/>
          </p:cNvCxnSpPr>
          <p:nvPr/>
        </p:nvCxnSpPr>
        <p:spPr>
          <a:xfrm rot="10800000">
            <a:off x="3434295" y="2700512"/>
            <a:ext cx="0" cy="498600"/>
          </a:xfrm>
          <a:prstGeom prst="straightConnector1">
            <a:avLst/>
          </a:prstGeom>
          <a:noFill/>
          <a:ln w="9525" cap="flat" cmpd="sng">
            <a:solidFill>
              <a:schemeClr val="bg2">
                <a:lumMod val="25000"/>
              </a:schemeClr>
            </a:solidFill>
            <a:prstDash val="solid"/>
            <a:round/>
            <a:headEnd type="oval" w="med" len="med"/>
            <a:tailEnd type="oval" w="med" len="med"/>
          </a:ln>
        </p:spPr>
      </p:cxnSp>
      <p:sp>
        <p:nvSpPr>
          <p:cNvPr id="59" name="Google Shape;385;p40">
            <a:extLst>
              <a:ext uri="{FF2B5EF4-FFF2-40B4-BE49-F238E27FC236}">
                <a16:creationId xmlns:a16="http://schemas.microsoft.com/office/drawing/2014/main" id="{DC3A1BC1-62B4-F1D7-C627-FFCEBB8A09E4}"/>
              </a:ext>
            </a:extLst>
          </p:cNvPr>
          <p:cNvSpPr txBox="1"/>
          <p:nvPr/>
        </p:nvSpPr>
        <p:spPr>
          <a:xfrm>
            <a:off x="2505438" y="2110701"/>
            <a:ext cx="1939415"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endParaRPr lang="en-GB" sz="1100" dirty="0">
              <a:latin typeface="Arial" panose="020B0604020202020204" pitchFamily="34" charset="0"/>
              <a:ea typeface="Raleway"/>
              <a:cs typeface="Arial" panose="020B0604020202020204" pitchFamily="34" charset="0"/>
              <a:sym typeface="Raleway"/>
            </a:endParaRPr>
          </a:p>
          <a:p>
            <a:pPr marL="0" marR="0" lvl="0" indent="0" algn="ctr" rtl="0">
              <a:lnSpc>
                <a:spcPct val="100000"/>
              </a:lnSpc>
              <a:spcBef>
                <a:spcPts val="0"/>
              </a:spcBef>
              <a:spcAft>
                <a:spcPts val="0"/>
              </a:spcAft>
              <a:buNone/>
            </a:pPr>
            <a:endParaRPr lang="en-GB" sz="1100" dirty="0">
              <a:latin typeface="Arial" panose="020B0604020202020204" pitchFamily="34" charset="0"/>
              <a:ea typeface="Raleway"/>
              <a:cs typeface="Arial" panose="020B0604020202020204" pitchFamily="34" charset="0"/>
              <a:sym typeface="Raleway"/>
            </a:endParaRPr>
          </a:p>
          <a:p>
            <a:pPr marL="0" marR="0" lvl="0" indent="0" algn="ctr" rtl="0">
              <a:lnSpc>
                <a:spcPct val="100000"/>
              </a:lnSpc>
              <a:spcBef>
                <a:spcPts val="0"/>
              </a:spcBef>
              <a:spcAft>
                <a:spcPts val="0"/>
              </a:spcAft>
              <a:buNone/>
            </a:pPr>
            <a:r>
              <a:rPr lang="en-GB" sz="1100" dirty="0">
                <a:latin typeface="Arial" panose="020B0604020202020204" pitchFamily="34" charset="0"/>
                <a:ea typeface="Raleway"/>
                <a:cs typeface="Arial" panose="020B0604020202020204" pitchFamily="34" charset="0"/>
                <a:sym typeface="Raleway"/>
              </a:rPr>
              <a:t>Expands product range, including Warranty, ASP, and Excess Protection; begins agent partnerships.</a:t>
            </a:r>
          </a:p>
        </p:txBody>
      </p:sp>
      <p:cxnSp>
        <p:nvCxnSpPr>
          <p:cNvPr id="60" name="Google Shape;386;p40">
            <a:extLst>
              <a:ext uri="{FF2B5EF4-FFF2-40B4-BE49-F238E27FC236}">
                <a16:creationId xmlns:a16="http://schemas.microsoft.com/office/drawing/2014/main" id="{0C43F92C-95C1-C1F9-955F-CB72ACCF7C91}"/>
              </a:ext>
            </a:extLst>
          </p:cNvPr>
          <p:cNvCxnSpPr>
            <a:cxnSpLocks/>
          </p:cNvCxnSpPr>
          <p:nvPr/>
        </p:nvCxnSpPr>
        <p:spPr>
          <a:xfrm flipV="1">
            <a:off x="5410233" y="2660544"/>
            <a:ext cx="0" cy="752943"/>
          </a:xfrm>
          <a:prstGeom prst="straightConnector1">
            <a:avLst/>
          </a:prstGeom>
          <a:noFill/>
          <a:ln w="9525" cap="flat" cmpd="sng">
            <a:solidFill>
              <a:schemeClr val="bg2">
                <a:lumMod val="25000"/>
              </a:schemeClr>
            </a:solidFill>
            <a:prstDash val="solid"/>
            <a:round/>
            <a:headEnd type="oval" w="med" len="med"/>
            <a:tailEnd type="oval" w="med" len="med"/>
          </a:ln>
        </p:spPr>
      </p:cxnSp>
      <p:sp>
        <p:nvSpPr>
          <p:cNvPr id="61" name="Google Shape;387;p40">
            <a:extLst>
              <a:ext uri="{FF2B5EF4-FFF2-40B4-BE49-F238E27FC236}">
                <a16:creationId xmlns:a16="http://schemas.microsoft.com/office/drawing/2014/main" id="{3879801B-3BDF-6890-3E0B-8D7C297F7594}"/>
              </a:ext>
            </a:extLst>
          </p:cNvPr>
          <p:cNvSpPr txBox="1"/>
          <p:nvPr/>
        </p:nvSpPr>
        <p:spPr>
          <a:xfrm>
            <a:off x="4635832" y="2066282"/>
            <a:ext cx="170229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GB" sz="1100" dirty="0">
                <a:latin typeface="Arial" panose="020B0604020202020204" pitchFamily="34" charset="0"/>
                <a:ea typeface="Raleway"/>
                <a:cs typeface="Arial" panose="020B0604020202020204" pitchFamily="34" charset="0"/>
                <a:sym typeface="Raleway"/>
              </a:rPr>
              <a:t>Continues diversification in UK and EU with motor ancillary products.</a:t>
            </a:r>
            <a:endParaRPr sz="1100" dirty="0">
              <a:latin typeface="Arial" panose="020B0604020202020204" pitchFamily="34" charset="0"/>
              <a:ea typeface="Raleway"/>
              <a:cs typeface="Arial" panose="020B0604020202020204" pitchFamily="34" charset="0"/>
              <a:sym typeface="Raleway"/>
            </a:endParaRPr>
          </a:p>
        </p:txBody>
      </p:sp>
      <p:cxnSp>
        <p:nvCxnSpPr>
          <p:cNvPr id="62" name="Google Shape;388;p40">
            <a:extLst>
              <a:ext uri="{FF2B5EF4-FFF2-40B4-BE49-F238E27FC236}">
                <a16:creationId xmlns:a16="http://schemas.microsoft.com/office/drawing/2014/main" id="{142918D6-9324-6EF2-F69E-42AAB83F90A2}"/>
              </a:ext>
            </a:extLst>
          </p:cNvPr>
          <p:cNvCxnSpPr>
            <a:cxnSpLocks/>
          </p:cNvCxnSpPr>
          <p:nvPr/>
        </p:nvCxnSpPr>
        <p:spPr>
          <a:xfrm flipV="1">
            <a:off x="7415436" y="2700513"/>
            <a:ext cx="0" cy="712974"/>
          </a:xfrm>
          <a:prstGeom prst="straightConnector1">
            <a:avLst/>
          </a:prstGeom>
          <a:noFill/>
          <a:ln w="9525" cap="flat" cmpd="sng">
            <a:solidFill>
              <a:schemeClr val="bg2">
                <a:lumMod val="25000"/>
              </a:schemeClr>
            </a:solidFill>
            <a:prstDash val="solid"/>
            <a:round/>
            <a:headEnd type="oval" w="med" len="med"/>
            <a:tailEnd type="oval" w="med" len="med"/>
          </a:ln>
        </p:spPr>
      </p:cxnSp>
      <p:sp>
        <p:nvSpPr>
          <p:cNvPr id="63" name="Google Shape;389;p40">
            <a:extLst>
              <a:ext uri="{FF2B5EF4-FFF2-40B4-BE49-F238E27FC236}">
                <a16:creationId xmlns:a16="http://schemas.microsoft.com/office/drawing/2014/main" id="{1284AF62-D3B5-CB09-43EF-94355F814030}"/>
              </a:ext>
            </a:extLst>
          </p:cNvPr>
          <p:cNvSpPr txBox="1"/>
          <p:nvPr/>
        </p:nvSpPr>
        <p:spPr>
          <a:xfrm>
            <a:off x="6558082" y="2093392"/>
            <a:ext cx="1777103"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GB" sz="1100" dirty="0">
                <a:latin typeface="Arial" panose="020B0604020202020204" pitchFamily="34" charset="0"/>
                <a:ea typeface="Raleway"/>
                <a:cs typeface="Arial" panose="020B0604020202020204" pitchFamily="34" charset="0"/>
                <a:sym typeface="Raleway"/>
              </a:rPr>
              <a:t>Maintains portfolio stability during COVID; adapts products for post-COVID market.</a:t>
            </a:r>
            <a:endParaRPr sz="1100" dirty="0">
              <a:latin typeface="Arial" panose="020B0604020202020204" pitchFamily="34" charset="0"/>
              <a:ea typeface="Raleway"/>
              <a:cs typeface="Arial" panose="020B0604020202020204" pitchFamily="34" charset="0"/>
              <a:sym typeface="Raleway"/>
            </a:endParaRPr>
          </a:p>
        </p:txBody>
      </p:sp>
      <p:cxnSp>
        <p:nvCxnSpPr>
          <p:cNvPr id="64" name="Google Shape;394;p40">
            <a:extLst>
              <a:ext uri="{FF2B5EF4-FFF2-40B4-BE49-F238E27FC236}">
                <a16:creationId xmlns:a16="http://schemas.microsoft.com/office/drawing/2014/main" id="{394DBFFD-4B50-7A2D-792F-325C8A9B45CA}"/>
              </a:ext>
            </a:extLst>
          </p:cNvPr>
          <p:cNvCxnSpPr>
            <a:cxnSpLocks/>
          </p:cNvCxnSpPr>
          <p:nvPr/>
        </p:nvCxnSpPr>
        <p:spPr>
          <a:xfrm flipV="1">
            <a:off x="2060144" y="3413487"/>
            <a:ext cx="0" cy="700145"/>
          </a:xfrm>
          <a:prstGeom prst="straightConnector1">
            <a:avLst/>
          </a:prstGeom>
          <a:noFill/>
          <a:ln w="9525" cap="flat" cmpd="sng">
            <a:solidFill>
              <a:schemeClr val="bg2">
                <a:lumMod val="25000"/>
              </a:schemeClr>
            </a:solidFill>
            <a:prstDash val="solid"/>
            <a:round/>
            <a:headEnd type="oval" w="med" len="med"/>
            <a:tailEnd type="oval" w="med" len="med"/>
          </a:ln>
        </p:spPr>
      </p:cxnSp>
      <p:sp>
        <p:nvSpPr>
          <p:cNvPr id="65" name="Google Shape;395;p40">
            <a:extLst>
              <a:ext uri="{FF2B5EF4-FFF2-40B4-BE49-F238E27FC236}">
                <a16:creationId xmlns:a16="http://schemas.microsoft.com/office/drawing/2014/main" id="{708A5611-6813-9B5C-45A6-E987A4306FFD}"/>
              </a:ext>
            </a:extLst>
          </p:cNvPr>
          <p:cNvSpPr txBox="1"/>
          <p:nvPr/>
        </p:nvSpPr>
        <p:spPr>
          <a:xfrm>
            <a:off x="1380132" y="4239845"/>
            <a:ext cx="1350734"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GB" sz="1100" dirty="0">
                <a:latin typeface="Arial" panose="020B0604020202020204" pitchFamily="34" charset="0"/>
                <a:ea typeface="Raleway"/>
                <a:cs typeface="Arial" panose="020B0604020202020204" pitchFamily="34" charset="0"/>
                <a:sym typeface="Raleway"/>
              </a:rPr>
              <a:t>Enters General insurance market as a B2B capacity provider.</a:t>
            </a:r>
          </a:p>
        </p:txBody>
      </p:sp>
      <p:cxnSp>
        <p:nvCxnSpPr>
          <p:cNvPr id="66" name="Google Shape;396;p40">
            <a:extLst>
              <a:ext uri="{FF2B5EF4-FFF2-40B4-BE49-F238E27FC236}">
                <a16:creationId xmlns:a16="http://schemas.microsoft.com/office/drawing/2014/main" id="{A5AAA697-E968-493C-BC4D-50A1DD7F2427}"/>
              </a:ext>
            </a:extLst>
          </p:cNvPr>
          <p:cNvCxnSpPr>
            <a:cxnSpLocks/>
          </p:cNvCxnSpPr>
          <p:nvPr/>
        </p:nvCxnSpPr>
        <p:spPr>
          <a:xfrm flipV="1">
            <a:off x="4121290" y="3413487"/>
            <a:ext cx="0" cy="700145"/>
          </a:xfrm>
          <a:prstGeom prst="straightConnector1">
            <a:avLst/>
          </a:prstGeom>
          <a:noFill/>
          <a:ln w="9525" cap="flat" cmpd="sng">
            <a:solidFill>
              <a:schemeClr val="bg2">
                <a:lumMod val="25000"/>
              </a:schemeClr>
            </a:solidFill>
            <a:prstDash val="solid"/>
            <a:round/>
            <a:headEnd type="oval" w="med" len="med"/>
            <a:tailEnd type="oval" w="med" len="med"/>
          </a:ln>
        </p:spPr>
      </p:cxnSp>
      <p:sp>
        <p:nvSpPr>
          <p:cNvPr id="67" name="Google Shape;397;p40">
            <a:extLst>
              <a:ext uri="{FF2B5EF4-FFF2-40B4-BE49-F238E27FC236}">
                <a16:creationId xmlns:a16="http://schemas.microsoft.com/office/drawing/2014/main" id="{8C18749B-1FC0-A542-5A81-2929AA6B7811}"/>
              </a:ext>
            </a:extLst>
          </p:cNvPr>
          <p:cNvSpPr txBox="1"/>
          <p:nvPr/>
        </p:nvSpPr>
        <p:spPr>
          <a:xfrm>
            <a:off x="3224504" y="4217841"/>
            <a:ext cx="1793569"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GB" sz="1100" dirty="0">
                <a:latin typeface="Arial" panose="020B0604020202020204" pitchFamily="34" charset="0"/>
                <a:ea typeface="Raleway"/>
                <a:cs typeface="Arial" panose="020B0604020202020204" pitchFamily="34" charset="0"/>
                <a:sym typeface="Raleway"/>
              </a:rPr>
              <a:t>Diversifies into European General Insurance (GI) market with Motor and ancillary products.</a:t>
            </a:r>
            <a:endParaRPr sz="1100" dirty="0">
              <a:latin typeface="Arial" panose="020B0604020202020204" pitchFamily="34" charset="0"/>
              <a:ea typeface="Raleway"/>
              <a:cs typeface="Arial" panose="020B0604020202020204" pitchFamily="34" charset="0"/>
              <a:sym typeface="Raleway"/>
            </a:endParaRPr>
          </a:p>
        </p:txBody>
      </p:sp>
      <p:cxnSp>
        <p:nvCxnSpPr>
          <p:cNvPr id="68" name="Google Shape;398;p40">
            <a:extLst>
              <a:ext uri="{FF2B5EF4-FFF2-40B4-BE49-F238E27FC236}">
                <a16:creationId xmlns:a16="http://schemas.microsoft.com/office/drawing/2014/main" id="{C130ADA5-6D8B-8529-9375-249289242A5C}"/>
              </a:ext>
            </a:extLst>
          </p:cNvPr>
          <p:cNvCxnSpPr>
            <a:cxnSpLocks/>
          </p:cNvCxnSpPr>
          <p:nvPr/>
        </p:nvCxnSpPr>
        <p:spPr>
          <a:xfrm flipV="1">
            <a:off x="6312811" y="3413487"/>
            <a:ext cx="0" cy="713636"/>
          </a:xfrm>
          <a:prstGeom prst="straightConnector1">
            <a:avLst/>
          </a:prstGeom>
          <a:noFill/>
          <a:ln w="9525" cap="flat" cmpd="sng">
            <a:solidFill>
              <a:schemeClr val="bg2">
                <a:lumMod val="25000"/>
              </a:schemeClr>
            </a:solidFill>
            <a:prstDash val="solid"/>
            <a:round/>
            <a:headEnd type="oval" w="med" len="med"/>
            <a:tailEnd type="oval" w="med" len="med"/>
          </a:ln>
        </p:spPr>
      </p:cxnSp>
      <p:sp>
        <p:nvSpPr>
          <p:cNvPr id="69" name="Google Shape;399;p40">
            <a:extLst>
              <a:ext uri="{FF2B5EF4-FFF2-40B4-BE49-F238E27FC236}">
                <a16:creationId xmlns:a16="http://schemas.microsoft.com/office/drawing/2014/main" id="{B7DADBB2-6627-E4AE-6A2B-51447C629B14}"/>
              </a:ext>
            </a:extLst>
          </p:cNvPr>
          <p:cNvSpPr txBox="1"/>
          <p:nvPr/>
        </p:nvSpPr>
        <p:spPr>
          <a:xfrm>
            <a:off x="5216776" y="4239845"/>
            <a:ext cx="217443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GB" sz="1100" dirty="0">
                <a:latin typeface="Arial" panose="020B0604020202020204" pitchFamily="34" charset="0"/>
                <a:ea typeface="Raleway"/>
                <a:cs typeface="Arial" panose="020B0604020202020204" pitchFamily="34" charset="0"/>
                <a:sym typeface="Raleway"/>
              </a:rPr>
              <a:t>Exits EU market post-Brexit; focuses on UK market. Initiates bespoke insurance software development.</a:t>
            </a:r>
            <a:endParaRPr sz="1100" dirty="0">
              <a:latin typeface="Arial" panose="020B0604020202020204" pitchFamily="34" charset="0"/>
              <a:ea typeface="Raleway"/>
              <a:cs typeface="Arial" panose="020B0604020202020204" pitchFamily="34" charset="0"/>
              <a:sym typeface="Raleway"/>
            </a:endParaRPr>
          </a:p>
        </p:txBody>
      </p:sp>
      <p:graphicFrame>
        <p:nvGraphicFramePr>
          <p:cNvPr id="74" name="Diagram 73">
            <a:extLst>
              <a:ext uri="{FF2B5EF4-FFF2-40B4-BE49-F238E27FC236}">
                <a16:creationId xmlns:a16="http://schemas.microsoft.com/office/drawing/2014/main" id="{8DA36F6A-93C8-8FFF-8CD7-7FBCCF3B93C9}"/>
              </a:ext>
            </a:extLst>
          </p:cNvPr>
          <p:cNvGraphicFramePr/>
          <p:nvPr>
            <p:extLst>
              <p:ext uri="{D42A27DB-BD31-4B8C-83A1-F6EECF244321}">
                <p14:modId xmlns:p14="http://schemas.microsoft.com/office/powerpoint/2010/main" val="1759138469"/>
              </p:ext>
            </p:extLst>
          </p:nvPr>
        </p:nvGraphicFramePr>
        <p:xfrm>
          <a:off x="559976" y="1924175"/>
          <a:ext cx="9854002" cy="29786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0" name="Google Shape;400;p40">
            <a:extLst>
              <a:ext uri="{FF2B5EF4-FFF2-40B4-BE49-F238E27FC236}">
                <a16:creationId xmlns:a16="http://schemas.microsoft.com/office/drawing/2014/main" id="{2B5D21CE-7533-BF6D-CCF4-360F0B9EBA7D}"/>
              </a:ext>
            </a:extLst>
          </p:cNvPr>
          <p:cNvCxnSpPr>
            <a:cxnSpLocks/>
          </p:cNvCxnSpPr>
          <p:nvPr/>
        </p:nvCxnSpPr>
        <p:spPr>
          <a:xfrm flipV="1">
            <a:off x="8605252" y="3413487"/>
            <a:ext cx="0" cy="713636"/>
          </a:xfrm>
          <a:prstGeom prst="straightConnector1">
            <a:avLst/>
          </a:prstGeom>
          <a:noFill/>
          <a:ln w="9525" cap="flat" cmpd="sng">
            <a:solidFill>
              <a:schemeClr val="bg2">
                <a:lumMod val="25000"/>
              </a:schemeClr>
            </a:solidFill>
            <a:prstDash val="solid"/>
            <a:round/>
            <a:headEnd type="oval" w="med" len="med"/>
            <a:tailEnd type="oval" w="med" len="med"/>
          </a:ln>
        </p:spPr>
      </p:cxnSp>
      <p:sp>
        <p:nvSpPr>
          <p:cNvPr id="71" name="Google Shape;401;p40">
            <a:extLst>
              <a:ext uri="{FF2B5EF4-FFF2-40B4-BE49-F238E27FC236}">
                <a16:creationId xmlns:a16="http://schemas.microsoft.com/office/drawing/2014/main" id="{9F22C2FB-EFD2-478D-735B-0C52D253DCC2}"/>
              </a:ext>
            </a:extLst>
          </p:cNvPr>
          <p:cNvSpPr txBox="1"/>
          <p:nvPr/>
        </p:nvSpPr>
        <p:spPr>
          <a:xfrm>
            <a:off x="7575586" y="4217841"/>
            <a:ext cx="2287206"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GB" sz="1100" dirty="0">
                <a:latin typeface="Arial" panose="020B0604020202020204" pitchFamily="34" charset="0"/>
                <a:ea typeface="Raleway"/>
                <a:cs typeface="Arial" panose="020B0604020202020204" pitchFamily="34" charset="0"/>
                <a:sym typeface="Raleway"/>
              </a:rPr>
              <a:t>Relaunches modified products post-pandemic; establishes first fronting arrangement, approved by GFSC.</a:t>
            </a:r>
            <a:endParaRPr sz="1100" dirty="0">
              <a:latin typeface="Arial" panose="020B0604020202020204" pitchFamily="34" charset="0"/>
              <a:ea typeface="Raleway"/>
              <a:cs typeface="Arial" panose="020B0604020202020204" pitchFamily="34" charset="0"/>
              <a:sym typeface="Raleway"/>
            </a:endParaRPr>
          </a:p>
        </p:txBody>
      </p:sp>
      <p:cxnSp>
        <p:nvCxnSpPr>
          <p:cNvPr id="72" name="Google Shape;388;p40">
            <a:extLst>
              <a:ext uri="{FF2B5EF4-FFF2-40B4-BE49-F238E27FC236}">
                <a16:creationId xmlns:a16="http://schemas.microsoft.com/office/drawing/2014/main" id="{7DE4B181-5B4B-5EAC-A7FC-F77A68767D1F}"/>
              </a:ext>
            </a:extLst>
          </p:cNvPr>
          <p:cNvCxnSpPr>
            <a:cxnSpLocks/>
          </p:cNvCxnSpPr>
          <p:nvPr/>
        </p:nvCxnSpPr>
        <p:spPr>
          <a:xfrm flipV="1">
            <a:off x="9595151" y="2729031"/>
            <a:ext cx="0" cy="498601"/>
          </a:xfrm>
          <a:prstGeom prst="straightConnector1">
            <a:avLst/>
          </a:prstGeom>
          <a:noFill/>
          <a:ln w="9525" cap="flat" cmpd="sng">
            <a:solidFill>
              <a:schemeClr val="bg2">
                <a:lumMod val="25000"/>
              </a:schemeClr>
            </a:solidFill>
            <a:prstDash val="solid"/>
            <a:round/>
            <a:headEnd type="oval" w="med" len="med"/>
            <a:tailEnd type="oval" w="med" len="med"/>
          </a:ln>
        </p:spPr>
      </p:cxnSp>
      <p:sp>
        <p:nvSpPr>
          <p:cNvPr id="73" name="Google Shape;389;p40">
            <a:extLst>
              <a:ext uri="{FF2B5EF4-FFF2-40B4-BE49-F238E27FC236}">
                <a16:creationId xmlns:a16="http://schemas.microsoft.com/office/drawing/2014/main" id="{643B184E-C12D-C454-15F4-FCB4E06FDC9F}"/>
              </a:ext>
            </a:extLst>
          </p:cNvPr>
          <p:cNvSpPr txBox="1"/>
          <p:nvPr/>
        </p:nvSpPr>
        <p:spPr>
          <a:xfrm>
            <a:off x="8719189" y="2110701"/>
            <a:ext cx="1786643"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GB" sz="1100" dirty="0">
                <a:latin typeface="Arial" panose="020B0604020202020204" pitchFamily="34" charset="0"/>
                <a:ea typeface="Raleway"/>
                <a:cs typeface="Arial" panose="020B0604020202020204" pitchFamily="34" charset="0"/>
                <a:sym typeface="Raleway"/>
              </a:rPr>
              <a:t>Launch of our new Sales System that is changing the way our agents work.</a:t>
            </a:r>
            <a:endParaRPr sz="1100" dirty="0">
              <a:latin typeface="Arial" panose="020B0604020202020204" pitchFamily="34" charset="0"/>
              <a:ea typeface="Raleway"/>
              <a:cs typeface="Arial" panose="020B0604020202020204" pitchFamily="34" charset="0"/>
              <a:sym typeface="Raleway"/>
            </a:endParaRPr>
          </a:p>
        </p:txBody>
      </p:sp>
      <p:graphicFrame>
        <p:nvGraphicFramePr>
          <p:cNvPr id="76" name="Diagram 75">
            <a:extLst>
              <a:ext uri="{FF2B5EF4-FFF2-40B4-BE49-F238E27FC236}">
                <a16:creationId xmlns:a16="http://schemas.microsoft.com/office/drawing/2014/main" id="{4F33E970-452B-57F9-C8AD-303C8A868FF1}"/>
              </a:ext>
            </a:extLst>
          </p:cNvPr>
          <p:cNvGraphicFramePr/>
          <p:nvPr>
            <p:extLst>
              <p:ext uri="{D42A27DB-BD31-4B8C-83A1-F6EECF244321}">
                <p14:modId xmlns:p14="http://schemas.microsoft.com/office/powerpoint/2010/main" val="1978905736"/>
              </p:ext>
            </p:extLst>
          </p:nvPr>
        </p:nvGraphicFramePr>
        <p:xfrm>
          <a:off x="10308570" y="2700512"/>
          <a:ext cx="1134024" cy="94114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77" name="Google Shape;400;p40">
            <a:extLst>
              <a:ext uri="{FF2B5EF4-FFF2-40B4-BE49-F238E27FC236}">
                <a16:creationId xmlns:a16="http://schemas.microsoft.com/office/drawing/2014/main" id="{F674FD1D-4720-338F-9DD9-E31CAA1A3429}"/>
              </a:ext>
            </a:extLst>
          </p:cNvPr>
          <p:cNvCxnSpPr>
            <a:cxnSpLocks/>
          </p:cNvCxnSpPr>
          <p:nvPr/>
        </p:nvCxnSpPr>
        <p:spPr>
          <a:xfrm flipV="1">
            <a:off x="10830893" y="3547782"/>
            <a:ext cx="0" cy="579341"/>
          </a:xfrm>
          <a:prstGeom prst="straightConnector1">
            <a:avLst/>
          </a:prstGeom>
          <a:noFill/>
          <a:ln w="9525" cap="flat" cmpd="sng">
            <a:solidFill>
              <a:schemeClr val="bg2">
                <a:lumMod val="25000"/>
              </a:schemeClr>
            </a:solidFill>
            <a:prstDash val="solid"/>
            <a:round/>
            <a:headEnd type="oval" w="med" len="med"/>
            <a:tailEnd type="oval" w="med" len="med"/>
          </a:ln>
        </p:spPr>
      </p:cxnSp>
      <p:sp>
        <p:nvSpPr>
          <p:cNvPr id="79" name="Google Shape;389;p40">
            <a:extLst>
              <a:ext uri="{FF2B5EF4-FFF2-40B4-BE49-F238E27FC236}">
                <a16:creationId xmlns:a16="http://schemas.microsoft.com/office/drawing/2014/main" id="{9B12BA13-709D-62A2-C6BC-8713B7EDAF78}"/>
              </a:ext>
            </a:extLst>
          </p:cNvPr>
          <p:cNvSpPr txBox="1"/>
          <p:nvPr/>
        </p:nvSpPr>
        <p:spPr>
          <a:xfrm>
            <a:off x="10047172" y="4194101"/>
            <a:ext cx="1786643"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GB" sz="1100" dirty="0">
                <a:latin typeface="Arial" panose="020B0604020202020204" pitchFamily="34" charset="0"/>
                <a:ea typeface="Raleway"/>
                <a:cs typeface="Arial" panose="020B0604020202020204" pitchFamily="34" charset="0"/>
                <a:sym typeface="Raleway"/>
              </a:rPr>
              <a:t>Receives a Gold Award from Insurance </a:t>
            </a:r>
            <a:r>
              <a:rPr lang="en-GB" sz="1100" dirty="0" err="1">
                <a:latin typeface="Arial" panose="020B0604020202020204" pitchFamily="34" charset="0"/>
                <a:ea typeface="Raleway"/>
                <a:cs typeface="Arial" panose="020B0604020202020204" pitchFamily="34" charset="0"/>
                <a:sym typeface="Raleway"/>
              </a:rPr>
              <a:t>Datalab</a:t>
            </a:r>
            <a:r>
              <a:rPr lang="en-GB" sz="1100" dirty="0">
                <a:latin typeface="Arial" panose="020B0604020202020204" pitchFamily="34" charset="0"/>
                <a:ea typeface="Raleway"/>
                <a:cs typeface="Arial" panose="020B0604020202020204" pitchFamily="34" charset="0"/>
                <a:sym typeface="Raleway"/>
              </a:rPr>
              <a:t> for Underwriting Performance.</a:t>
            </a:r>
          </a:p>
        </p:txBody>
      </p:sp>
    </p:spTree>
    <p:extLst>
      <p:ext uri="{BB962C8B-B14F-4D97-AF65-F5344CB8AC3E}">
        <p14:creationId xmlns:p14="http://schemas.microsoft.com/office/powerpoint/2010/main" val="3170785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orful pattern with rectangles&#10;&#10;Description automatically generated">
            <a:extLst>
              <a:ext uri="{FF2B5EF4-FFF2-40B4-BE49-F238E27FC236}">
                <a16:creationId xmlns:a16="http://schemas.microsoft.com/office/drawing/2014/main" id="{322AE2E6-FFCF-95A9-DC8C-AC7782CD9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99B32FD3-C21F-BCA1-7490-A488C9BF358C}"/>
              </a:ext>
            </a:extLst>
          </p:cNvPr>
          <p:cNvSpPr/>
          <p:nvPr/>
        </p:nvSpPr>
        <p:spPr>
          <a:xfrm>
            <a:off x="-10361" y="-1"/>
            <a:ext cx="12192000" cy="6858000"/>
          </a:xfrm>
          <a:prstGeom prst="rect">
            <a:avLst/>
          </a:prstGeom>
          <a:solidFill>
            <a:srgbClr val="619640">
              <a:alpha val="8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6">
                  <a:lumMod val="75000"/>
                </a:schemeClr>
              </a:solidFill>
            </a:endParaRPr>
          </a:p>
        </p:txBody>
      </p:sp>
      <p:sp>
        <p:nvSpPr>
          <p:cNvPr id="6" name="Rectangle 5">
            <a:extLst>
              <a:ext uri="{FF2B5EF4-FFF2-40B4-BE49-F238E27FC236}">
                <a16:creationId xmlns:a16="http://schemas.microsoft.com/office/drawing/2014/main" id="{F66BEDBD-7274-B38E-52C2-BC2759E1159C}"/>
              </a:ext>
            </a:extLst>
          </p:cNvPr>
          <p:cNvSpPr/>
          <p:nvPr/>
        </p:nvSpPr>
        <p:spPr>
          <a:xfrm>
            <a:off x="0" y="1"/>
            <a:ext cx="9664566" cy="68579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B3437223-8718-0A9D-D74B-4351A2B28FE9}"/>
              </a:ext>
            </a:extLst>
          </p:cNvPr>
          <p:cNvSpPr/>
          <p:nvPr/>
        </p:nvSpPr>
        <p:spPr>
          <a:xfrm>
            <a:off x="555279" y="3159649"/>
            <a:ext cx="11081442" cy="2598345"/>
          </a:xfrm>
          <a:prstGeom prst="roundRect">
            <a:avLst>
              <a:gd name="adj" fmla="val 13880"/>
            </a:avLst>
          </a:prstGeom>
          <a:solidFill>
            <a:schemeClr val="bg1"/>
          </a:solidFill>
          <a:ln w="28575">
            <a:solidFill>
              <a:srgbClr val="6196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Google Shape;268;p30">
            <a:extLst>
              <a:ext uri="{FF2B5EF4-FFF2-40B4-BE49-F238E27FC236}">
                <a16:creationId xmlns:a16="http://schemas.microsoft.com/office/drawing/2014/main" id="{E7AAEC73-3A71-2BCC-829E-5A42AFFB0E25}"/>
              </a:ext>
            </a:extLst>
          </p:cNvPr>
          <p:cNvSpPr txBox="1"/>
          <p:nvPr/>
        </p:nvSpPr>
        <p:spPr>
          <a:xfrm rot="1846">
            <a:off x="1375621" y="4798930"/>
            <a:ext cx="2633667" cy="295325"/>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GB" sz="1200" b="1" dirty="0">
                <a:latin typeface="Arial" panose="020B0604020202020204" pitchFamily="34" charset="0"/>
                <a:ea typeface="Red Hat Display"/>
                <a:cs typeface="Arial" panose="020B0604020202020204" pitchFamily="34" charset="0"/>
                <a:sym typeface="Red Hat Display"/>
              </a:rPr>
              <a:t>Retail </a:t>
            </a:r>
            <a:r>
              <a:rPr lang="en" sz="1200" b="1" dirty="0">
                <a:latin typeface="Arial" panose="020B0604020202020204" pitchFamily="34" charset="0"/>
                <a:ea typeface="Red Hat Display"/>
                <a:cs typeface="Arial" panose="020B0604020202020204" pitchFamily="34" charset="0"/>
                <a:sym typeface="Red Hat Display"/>
              </a:rPr>
              <a:t>Premiums Transacted</a:t>
            </a:r>
            <a:endParaRPr sz="800" b="1" dirty="0">
              <a:latin typeface="Arial" panose="020B0604020202020204" pitchFamily="34" charset="0"/>
              <a:ea typeface="Red Hat Display"/>
              <a:cs typeface="Arial" panose="020B0604020202020204" pitchFamily="34" charset="0"/>
              <a:sym typeface="Red Hat Display"/>
            </a:endParaRPr>
          </a:p>
        </p:txBody>
      </p:sp>
      <p:sp>
        <p:nvSpPr>
          <p:cNvPr id="3" name="TextBox 2">
            <a:extLst>
              <a:ext uri="{FF2B5EF4-FFF2-40B4-BE49-F238E27FC236}">
                <a16:creationId xmlns:a16="http://schemas.microsoft.com/office/drawing/2014/main" id="{4D037F91-F717-B8C2-4D9C-FD3E3D02100B}"/>
              </a:ext>
            </a:extLst>
          </p:cNvPr>
          <p:cNvSpPr txBox="1"/>
          <p:nvPr/>
        </p:nvSpPr>
        <p:spPr>
          <a:xfrm>
            <a:off x="1803433" y="4326479"/>
            <a:ext cx="1880015" cy="46166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£1 Billion +</a:t>
            </a:r>
          </a:p>
        </p:txBody>
      </p:sp>
      <p:pic>
        <p:nvPicPr>
          <p:cNvPr id="10" name="Picture 9" descr="A rainbow colored lines in a fan&#10;&#10;Description automatically generated">
            <a:extLst>
              <a:ext uri="{FF2B5EF4-FFF2-40B4-BE49-F238E27FC236}">
                <a16:creationId xmlns:a16="http://schemas.microsoft.com/office/drawing/2014/main" id="{691D51E4-B1A1-B43E-EE54-0A8E327BF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954211">
            <a:off x="2293710" y="3737658"/>
            <a:ext cx="467449" cy="643869"/>
          </a:xfrm>
          <a:prstGeom prst="rect">
            <a:avLst/>
          </a:prstGeom>
        </p:spPr>
      </p:pic>
      <p:sp>
        <p:nvSpPr>
          <p:cNvPr id="11" name="TextBox 10">
            <a:extLst>
              <a:ext uri="{FF2B5EF4-FFF2-40B4-BE49-F238E27FC236}">
                <a16:creationId xmlns:a16="http://schemas.microsoft.com/office/drawing/2014/main" id="{0B39CA1B-417F-C3F9-6C4A-7C02FB7E4215}"/>
              </a:ext>
            </a:extLst>
          </p:cNvPr>
          <p:cNvSpPr txBox="1"/>
          <p:nvPr/>
        </p:nvSpPr>
        <p:spPr>
          <a:xfrm>
            <a:off x="4892462" y="4273972"/>
            <a:ext cx="1900835" cy="461665"/>
          </a:xfrm>
          <a:prstGeom prst="rect">
            <a:avLst/>
          </a:prstGeom>
          <a:noFill/>
        </p:spPr>
        <p:txBody>
          <a:bodyPr wrap="square" rtlCol="0">
            <a:spAutoFit/>
          </a:bodyPr>
          <a:lstStyle/>
          <a:p>
            <a:pPr algn="ctr"/>
            <a:r>
              <a:rPr lang="en-GB" sz="2400" b="1" dirty="0">
                <a:latin typeface="Arial" panose="020B0604020202020204" pitchFamily="34" charset="0"/>
                <a:cs typeface="Arial" panose="020B0604020202020204" pitchFamily="34" charset="0"/>
              </a:rPr>
              <a:t>10 Million +</a:t>
            </a:r>
          </a:p>
        </p:txBody>
      </p:sp>
      <p:sp>
        <p:nvSpPr>
          <p:cNvPr id="12" name="Google Shape;268;p30">
            <a:extLst>
              <a:ext uri="{FF2B5EF4-FFF2-40B4-BE49-F238E27FC236}">
                <a16:creationId xmlns:a16="http://schemas.microsoft.com/office/drawing/2014/main" id="{BBCE351F-37B1-085A-0DB3-E2E75EE483A0}"/>
              </a:ext>
            </a:extLst>
          </p:cNvPr>
          <p:cNvSpPr txBox="1"/>
          <p:nvPr/>
        </p:nvSpPr>
        <p:spPr>
          <a:xfrm rot="1846">
            <a:off x="5266842" y="4769932"/>
            <a:ext cx="1170465" cy="295412"/>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dirty="0">
                <a:latin typeface="Arial" panose="020B0604020202020204" pitchFamily="34" charset="0"/>
                <a:ea typeface="Red Hat Display"/>
                <a:cs typeface="Arial" panose="020B0604020202020204" pitchFamily="34" charset="0"/>
                <a:sym typeface="Red Hat Display"/>
              </a:rPr>
              <a:t>Policies Sold</a:t>
            </a:r>
            <a:endParaRPr sz="800" b="1" dirty="0">
              <a:latin typeface="Arial" panose="020B0604020202020204" pitchFamily="34" charset="0"/>
              <a:ea typeface="Red Hat Display"/>
              <a:cs typeface="Arial" panose="020B0604020202020204" pitchFamily="34" charset="0"/>
              <a:sym typeface="Red Hat Display"/>
            </a:endParaRPr>
          </a:p>
        </p:txBody>
      </p:sp>
      <p:pic>
        <p:nvPicPr>
          <p:cNvPr id="13" name="Picture 12" descr="A rainbow colored lines in a fan&#10;&#10;Description automatically generated">
            <a:extLst>
              <a:ext uri="{FF2B5EF4-FFF2-40B4-BE49-F238E27FC236}">
                <a16:creationId xmlns:a16="http://schemas.microsoft.com/office/drawing/2014/main" id="{89655E0F-C9A2-E889-3BC6-13B32BD3B6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589374">
            <a:off x="5579126" y="3698025"/>
            <a:ext cx="484516" cy="667377"/>
          </a:xfrm>
          <a:prstGeom prst="rect">
            <a:avLst/>
          </a:prstGeom>
        </p:spPr>
      </p:pic>
      <p:sp>
        <p:nvSpPr>
          <p:cNvPr id="18" name="TextBox 17">
            <a:extLst>
              <a:ext uri="{FF2B5EF4-FFF2-40B4-BE49-F238E27FC236}">
                <a16:creationId xmlns:a16="http://schemas.microsoft.com/office/drawing/2014/main" id="{DA0B8E3D-6C2E-E57E-DD28-63710EC137CC}"/>
              </a:ext>
            </a:extLst>
          </p:cNvPr>
          <p:cNvSpPr txBox="1"/>
          <p:nvPr/>
        </p:nvSpPr>
        <p:spPr>
          <a:xfrm>
            <a:off x="8440820" y="4285804"/>
            <a:ext cx="1487146" cy="467598"/>
          </a:xfrm>
          <a:prstGeom prst="rect">
            <a:avLst/>
          </a:prstGeom>
          <a:noFill/>
        </p:spPr>
        <p:txBody>
          <a:bodyPr wrap="square" rtlCol="0">
            <a:spAutoFit/>
          </a:bodyPr>
          <a:lstStyle/>
          <a:p>
            <a:pPr algn="ctr"/>
            <a:r>
              <a:rPr lang="en-GB" sz="2400" b="1" dirty="0">
                <a:latin typeface="Arial" panose="020B0604020202020204" pitchFamily="34" charset="0"/>
                <a:cs typeface="Arial" panose="020B0604020202020204" pitchFamily="34" charset="0"/>
              </a:rPr>
              <a:t>400,000</a:t>
            </a:r>
          </a:p>
        </p:txBody>
      </p:sp>
      <p:sp>
        <p:nvSpPr>
          <p:cNvPr id="27" name="Google Shape;268;p30">
            <a:extLst>
              <a:ext uri="{FF2B5EF4-FFF2-40B4-BE49-F238E27FC236}">
                <a16:creationId xmlns:a16="http://schemas.microsoft.com/office/drawing/2014/main" id="{EE0BF01C-0F7F-A7A8-3A27-570B00F5DFE5}"/>
              </a:ext>
            </a:extLst>
          </p:cNvPr>
          <p:cNvSpPr txBox="1"/>
          <p:nvPr/>
        </p:nvSpPr>
        <p:spPr>
          <a:xfrm rot="1846">
            <a:off x="8416844" y="4743415"/>
            <a:ext cx="1545207" cy="295412"/>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dirty="0">
                <a:latin typeface="Arial" panose="020B0604020202020204" pitchFamily="34" charset="0"/>
                <a:ea typeface="Red Hat Display"/>
                <a:cs typeface="Arial" panose="020B0604020202020204" pitchFamily="34" charset="0"/>
                <a:sym typeface="Red Hat Display"/>
              </a:rPr>
              <a:t>Successful Claims</a:t>
            </a:r>
            <a:endParaRPr sz="800" b="1" dirty="0">
              <a:latin typeface="Arial" panose="020B0604020202020204" pitchFamily="34" charset="0"/>
              <a:ea typeface="Red Hat Display"/>
              <a:cs typeface="Arial" panose="020B0604020202020204" pitchFamily="34" charset="0"/>
              <a:sym typeface="Red Hat Display"/>
            </a:endParaRPr>
          </a:p>
        </p:txBody>
      </p:sp>
      <p:pic>
        <p:nvPicPr>
          <p:cNvPr id="28" name="Picture 27" descr="A rainbow colored lines in a fan&#10;&#10;Description automatically generated">
            <a:extLst>
              <a:ext uri="{FF2B5EF4-FFF2-40B4-BE49-F238E27FC236}">
                <a16:creationId xmlns:a16="http://schemas.microsoft.com/office/drawing/2014/main" id="{755137B2-FF2E-42A9-ED9A-7337DEAF1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194783">
            <a:off x="9020120" y="3700181"/>
            <a:ext cx="485998" cy="669419"/>
          </a:xfrm>
          <a:prstGeom prst="rect">
            <a:avLst/>
          </a:prstGeom>
        </p:spPr>
      </p:pic>
      <p:sp>
        <p:nvSpPr>
          <p:cNvPr id="29" name="TextBox 28">
            <a:extLst>
              <a:ext uri="{FF2B5EF4-FFF2-40B4-BE49-F238E27FC236}">
                <a16:creationId xmlns:a16="http://schemas.microsoft.com/office/drawing/2014/main" id="{90A6693A-E04B-A570-10BE-E7E6220C1E43}"/>
              </a:ext>
            </a:extLst>
          </p:cNvPr>
          <p:cNvSpPr txBox="1"/>
          <p:nvPr/>
        </p:nvSpPr>
        <p:spPr>
          <a:xfrm>
            <a:off x="490018" y="188239"/>
            <a:ext cx="7784849" cy="830997"/>
          </a:xfrm>
          <a:prstGeom prst="rect">
            <a:avLst/>
          </a:prstGeom>
          <a:noFill/>
        </p:spPr>
        <p:txBody>
          <a:bodyPr wrap="square" rtlCol="0">
            <a:spAutoFit/>
          </a:bodyPr>
          <a:lstStyle/>
          <a:p>
            <a:r>
              <a:rPr lang="en-GB" sz="4800" dirty="0">
                <a:latin typeface="Arial" panose="020B0604020202020204" pitchFamily="34" charset="0"/>
                <a:cs typeface="Arial" panose="020B0604020202020204" pitchFamily="34" charset="0"/>
              </a:rPr>
              <a:t>Acasta’s </a:t>
            </a:r>
            <a:r>
              <a:rPr lang="en-GB" sz="4800" dirty="0">
                <a:solidFill>
                  <a:srgbClr val="619640"/>
                </a:solidFill>
                <a:latin typeface="Arial" panose="020B0604020202020204" pitchFamily="34" charset="0"/>
                <a:cs typeface="Arial" panose="020B0604020202020204" pitchFamily="34" charset="0"/>
              </a:rPr>
              <a:t>Statistics</a:t>
            </a:r>
          </a:p>
        </p:txBody>
      </p:sp>
      <p:sp>
        <p:nvSpPr>
          <p:cNvPr id="30" name="TextBox 29">
            <a:extLst>
              <a:ext uri="{FF2B5EF4-FFF2-40B4-BE49-F238E27FC236}">
                <a16:creationId xmlns:a16="http://schemas.microsoft.com/office/drawing/2014/main" id="{1F7883B1-476D-D010-F7A9-03523B80BC20}"/>
              </a:ext>
            </a:extLst>
          </p:cNvPr>
          <p:cNvSpPr txBox="1"/>
          <p:nvPr/>
        </p:nvSpPr>
        <p:spPr>
          <a:xfrm>
            <a:off x="490018" y="1476432"/>
            <a:ext cx="8575826" cy="1076641"/>
          </a:xfrm>
          <a:prstGeom prst="rect">
            <a:avLst/>
          </a:prstGeom>
          <a:noFill/>
        </p:spPr>
        <p:txBody>
          <a:bodyPr wrap="square">
            <a:spAutoFit/>
          </a:bodyPr>
          <a:lstStyle/>
          <a:p>
            <a:pPr>
              <a:lnSpc>
                <a:spcPct val="150000"/>
              </a:lnSpc>
            </a:pPr>
            <a:r>
              <a:rPr lang="en-GB" sz="1100" dirty="0">
                <a:latin typeface="Arial" panose="020B0604020202020204" pitchFamily="34" charset="0"/>
                <a:cs typeface="Arial" panose="020B0604020202020204" pitchFamily="34" charset="0"/>
              </a:rPr>
              <a:t>We have successfully formed strategic partnerships that have helped us to enlarge our customer base and adapt to the evolving market demands. Through continuous innovation and a customer-centric approach, we have expanded our offerings and strengthened our position in the industry. Our growth is a testament to our ability to respond to market changes and provide tailored solutions that meet the diverse needs of our clients. Below is a snapshot of what we have accomplished so far.</a:t>
            </a:r>
          </a:p>
        </p:txBody>
      </p:sp>
      <p:sp>
        <p:nvSpPr>
          <p:cNvPr id="8" name="Slide Number Placeholder 7">
            <a:extLst>
              <a:ext uri="{FF2B5EF4-FFF2-40B4-BE49-F238E27FC236}">
                <a16:creationId xmlns:a16="http://schemas.microsoft.com/office/drawing/2014/main" id="{1EE37B82-C882-ED8A-3067-BB369D8FA5AD}"/>
              </a:ext>
            </a:extLst>
          </p:cNvPr>
          <p:cNvSpPr>
            <a:spLocks noGrp="1"/>
          </p:cNvSpPr>
          <p:nvPr>
            <p:ph type="sldNum" sz="quarter" idx="12"/>
          </p:nvPr>
        </p:nvSpPr>
        <p:spPr>
          <a:xfrm>
            <a:off x="9438439" y="6492875"/>
            <a:ext cx="2743200" cy="365125"/>
          </a:xfrm>
        </p:spPr>
        <p:txBody>
          <a:bodyPr/>
          <a:lstStyle/>
          <a:p>
            <a:fld id="{0175BF80-9736-4B37-AEFE-9C04AE005077}" type="slidenum">
              <a:rPr lang="en-GB" smtClean="0">
                <a:solidFill>
                  <a:schemeClr val="bg1"/>
                </a:solidFill>
              </a:rPr>
              <a:t>5</a:t>
            </a:fld>
            <a:endParaRPr lang="en-GB" dirty="0">
              <a:solidFill>
                <a:schemeClr val="bg1"/>
              </a:solidFill>
            </a:endParaRPr>
          </a:p>
        </p:txBody>
      </p:sp>
    </p:spTree>
    <p:extLst>
      <p:ext uri="{BB962C8B-B14F-4D97-AF65-F5344CB8AC3E}">
        <p14:creationId xmlns:p14="http://schemas.microsoft.com/office/powerpoint/2010/main" val="726316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black dots&#10;&#10;Description automatically generated">
            <a:extLst>
              <a:ext uri="{FF2B5EF4-FFF2-40B4-BE49-F238E27FC236}">
                <a16:creationId xmlns:a16="http://schemas.microsoft.com/office/drawing/2014/main" id="{0753BCE2-78D8-4730-34C6-55A6A918654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175" y="0"/>
            <a:ext cx="12185650" cy="6858000"/>
          </a:xfrm>
          <a:prstGeom prst="rect">
            <a:avLst/>
          </a:prstGeom>
        </p:spPr>
      </p:pic>
      <p:pic>
        <p:nvPicPr>
          <p:cNvPr id="15" name="Picture 14" descr="A green line on a black background&#10;&#10;Description automatically generated">
            <a:extLst>
              <a:ext uri="{FF2B5EF4-FFF2-40B4-BE49-F238E27FC236}">
                <a16:creationId xmlns:a16="http://schemas.microsoft.com/office/drawing/2014/main" id="{3CEB14F6-9908-9EC9-8AAA-C818DD234247}"/>
              </a:ext>
            </a:extLst>
          </p:cNvPr>
          <p:cNvPicPr>
            <a:picLocks noChangeAspect="1"/>
          </p:cNvPicPr>
          <p:nvPr/>
        </p:nvPicPr>
        <p:blipFill rotWithShape="1">
          <a:blip r:embed="rId3">
            <a:extLst>
              <a:ext uri="{28A0092B-C50C-407E-A947-70E740481C1C}">
                <a14:useLocalDpi xmlns:a14="http://schemas.microsoft.com/office/drawing/2010/main" val="0"/>
              </a:ext>
            </a:extLst>
          </a:blip>
          <a:srcRect l="23334" t="43821" r="23149" b="42666"/>
          <a:stretch/>
        </p:blipFill>
        <p:spPr>
          <a:xfrm>
            <a:off x="3996768" y="5682809"/>
            <a:ext cx="3064483" cy="543339"/>
          </a:xfrm>
          <a:prstGeom prst="rect">
            <a:avLst/>
          </a:prstGeom>
        </p:spPr>
      </p:pic>
      <p:sp>
        <p:nvSpPr>
          <p:cNvPr id="17" name="TextBox 16">
            <a:extLst>
              <a:ext uri="{FF2B5EF4-FFF2-40B4-BE49-F238E27FC236}">
                <a16:creationId xmlns:a16="http://schemas.microsoft.com/office/drawing/2014/main" id="{DBAA9055-518F-42AE-788D-2F38DCF6EB39}"/>
              </a:ext>
            </a:extLst>
          </p:cNvPr>
          <p:cNvSpPr txBox="1"/>
          <p:nvPr/>
        </p:nvSpPr>
        <p:spPr>
          <a:xfrm>
            <a:off x="4392110" y="5762544"/>
            <a:ext cx="2231167" cy="276999"/>
          </a:xfrm>
          <a:prstGeom prst="rect">
            <a:avLst/>
          </a:prstGeom>
          <a:noFill/>
        </p:spPr>
        <p:txBody>
          <a:bodyPr wrap="square" rtlCol="0">
            <a:spAutoFit/>
          </a:bodyPr>
          <a:lstStyle/>
          <a:p>
            <a:pPr algn="ctr"/>
            <a:r>
              <a:rPr lang="en-GB" sz="12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View the team profiles</a:t>
            </a:r>
            <a:endParaRPr lang="en-GB" sz="12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BC29417-6C8B-8765-D71E-2ACF0598B715}"/>
              </a:ext>
            </a:extLst>
          </p:cNvPr>
          <p:cNvSpPr txBox="1"/>
          <p:nvPr/>
        </p:nvSpPr>
        <p:spPr>
          <a:xfrm>
            <a:off x="490018" y="188239"/>
            <a:ext cx="9858093" cy="830997"/>
          </a:xfrm>
          <a:prstGeom prst="rect">
            <a:avLst/>
          </a:prstGeom>
          <a:noFill/>
        </p:spPr>
        <p:txBody>
          <a:bodyPr wrap="square" rtlCol="0">
            <a:spAutoFit/>
          </a:bodyPr>
          <a:lstStyle/>
          <a:p>
            <a:r>
              <a:rPr lang="en-GB" sz="4800" dirty="0">
                <a:latin typeface="Arial" panose="020B0604020202020204" pitchFamily="34" charset="0"/>
                <a:cs typeface="Arial" panose="020B0604020202020204" pitchFamily="34" charset="0"/>
              </a:rPr>
              <a:t>The </a:t>
            </a:r>
            <a:r>
              <a:rPr lang="en-GB" sz="4800" dirty="0">
                <a:solidFill>
                  <a:srgbClr val="619640"/>
                </a:solidFill>
                <a:latin typeface="Arial" panose="020B0604020202020204" pitchFamily="34" charset="0"/>
                <a:cs typeface="Arial" panose="020B0604020202020204" pitchFamily="34" charset="0"/>
              </a:rPr>
              <a:t>Team</a:t>
            </a:r>
          </a:p>
        </p:txBody>
      </p:sp>
      <p:sp>
        <p:nvSpPr>
          <p:cNvPr id="41" name="Google Shape;545;p46">
            <a:extLst>
              <a:ext uri="{FF2B5EF4-FFF2-40B4-BE49-F238E27FC236}">
                <a16:creationId xmlns:a16="http://schemas.microsoft.com/office/drawing/2014/main" id="{007D4D79-F45E-7CB3-4577-5DBE8C5CDC79}"/>
              </a:ext>
            </a:extLst>
          </p:cNvPr>
          <p:cNvSpPr txBox="1"/>
          <p:nvPr/>
        </p:nvSpPr>
        <p:spPr>
          <a:xfrm>
            <a:off x="2623018" y="2831535"/>
            <a:ext cx="1444379" cy="336452"/>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GB" sz="1000" b="1" dirty="0">
                <a:latin typeface="Arial" panose="020B0604020202020204" pitchFamily="34" charset="0"/>
                <a:ea typeface="Raleway"/>
                <a:cs typeface="Arial" panose="020B0604020202020204" pitchFamily="34" charset="0"/>
                <a:sym typeface="Raleway"/>
              </a:rPr>
              <a:t>Mike Gallagher</a:t>
            </a:r>
            <a:br>
              <a:rPr lang="en" sz="1000" dirty="0">
                <a:latin typeface="Arial" panose="020B0604020202020204" pitchFamily="34" charset="0"/>
                <a:ea typeface="Raleway"/>
                <a:cs typeface="Arial" panose="020B0604020202020204" pitchFamily="34" charset="0"/>
                <a:sym typeface="Raleway"/>
              </a:rPr>
            </a:br>
            <a:r>
              <a:rPr lang="en-GB" sz="1000" dirty="0">
                <a:latin typeface="Arial" panose="020B0604020202020204" pitchFamily="34" charset="0"/>
                <a:ea typeface="Raleway"/>
                <a:cs typeface="Arial" panose="020B0604020202020204" pitchFamily="34" charset="0"/>
                <a:sym typeface="Raleway"/>
              </a:rPr>
              <a:t>Chief Executive Officer</a:t>
            </a:r>
            <a:endParaRPr sz="1000" dirty="0">
              <a:latin typeface="Arial" panose="020B0604020202020204" pitchFamily="34" charset="0"/>
              <a:ea typeface="Raleway"/>
              <a:cs typeface="Arial" panose="020B0604020202020204" pitchFamily="34" charset="0"/>
              <a:sym typeface="Raleway"/>
            </a:endParaRPr>
          </a:p>
          <a:p>
            <a:pPr marL="0" lvl="0" indent="0" algn="ctr" rtl="0">
              <a:spcBef>
                <a:spcPts val="400"/>
              </a:spcBef>
              <a:spcAft>
                <a:spcPts val="400"/>
              </a:spcAft>
              <a:buNone/>
            </a:pPr>
            <a:endParaRPr sz="1000" dirty="0">
              <a:latin typeface="Arial" panose="020B0604020202020204" pitchFamily="34" charset="0"/>
              <a:ea typeface="Raleway"/>
              <a:cs typeface="Arial" panose="020B0604020202020204" pitchFamily="34" charset="0"/>
              <a:sym typeface="Raleway"/>
            </a:endParaRPr>
          </a:p>
        </p:txBody>
      </p:sp>
      <p:pic>
        <p:nvPicPr>
          <p:cNvPr id="14" name="Picture 13" descr="A group of men smiling&#10;&#10;Description automatically generated">
            <a:extLst>
              <a:ext uri="{FF2B5EF4-FFF2-40B4-BE49-F238E27FC236}">
                <a16:creationId xmlns:a16="http://schemas.microsoft.com/office/drawing/2014/main" id="{684751EA-5A76-8C17-3FE9-54AEEF497F77}"/>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646617" y="1509037"/>
            <a:ext cx="1409337" cy="1416027"/>
          </a:xfrm>
          <a:prstGeom prst="rect">
            <a:avLst/>
          </a:prstGeom>
        </p:spPr>
      </p:pic>
      <p:sp>
        <p:nvSpPr>
          <p:cNvPr id="43" name="Google Shape;545;p46">
            <a:extLst>
              <a:ext uri="{FF2B5EF4-FFF2-40B4-BE49-F238E27FC236}">
                <a16:creationId xmlns:a16="http://schemas.microsoft.com/office/drawing/2014/main" id="{D7B731F2-66CE-48E4-3735-47ED4EE6A95B}"/>
              </a:ext>
            </a:extLst>
          </p:cNvPr>
          <p:cNvSpPr txBox="1"/>
          <p:nvPr/>
        </p:nvSpPr>
        <p:spPr>
          <a:xfrm>
            <a:off x="6621433" y="4799893"/>
            <a:ext cx="1690463" cy="371322"/>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GB" sz="1000" b="1" dirty="0">
                <a:latin typeface="Arial" panose="020B0604020202020204" pitchFamily="34" charset="0"/>
                <a:ea typeface="Raleway"/>
                <a:cs typeface="Arial" panose="020B0604020202020204" pitchFamily="34" charset="0"/>
                <a:sym typeface="Raleway"/>
              </a:rPr>
              <a:t>Ruth Mathews</a:t>
            </a:r>
            <a:br>
              <a:rPr lang="en" sz="1000" dirty="0">
                <a:latin typeface="Arial" panose="020B0604020202020204" pitchFamily="34" charset="0"/>
                <a:ea typeface="Raleway"/>
                <a:cs typeface="Arial" panose="020B0604020202020204" pitchFamily="34" charset="0"/>
                <a:sym typeface="Raleway"/>
              </a:rPr>
            </a:br>
            <a:r>
              <a:rPr lang="en-GB" sz="1000" dirty="0">
                <a:latin typeface="Arial" panose="020B0604020202020204" pitchFamily="34" charset="0"/>
                <a:ea typeface="Raleway"/>
                <a:cs typeface="Arial" panose="020B0604020202020204" pitchFamily="34" charset="0"/>
                <a:sym typeface="Raleway"/>
              </a:rPr>
              <a:t>Risk and Compliance Director</a:t>
            </a:r>
            <a:endParaRPr sz="1000" dirty="0">
              <a:latin typeface="Arial" panose="020B0604020202020204" pitchFamily="34" charset="0"/>
              <a:ea typeface="Raleway"/>
              <a:cs typeface="Arial" panose="020B0604020202020204" pitchFamily="34" charset="0"/>
              <a:sym typeface="Raleway"/>
            </a:endParaRPr>
          </a:p>
          <a:p>
            <a:pPr marL="0" lvl="0" indent="0" algn="ctr" rtl="0">
              <a:spcBef>
                <a:spcPts val="400"/>
              </a:spcBef>
              <a:spcAft>
                <a:spcPts val="400"/>
              </a:spcAft>
              <a:buNone/>
            </a:pPr>
            <a:endParaRPr sz="1000" dirty="0">
              <a:latin typeface="Arial" panose="020B0604020202020204" pitchFamily="34" charset="0"/>
              <a:ea typeface="Raleway"/>
              <a:cs typeface="Arial" panose="020B0604020202020204" pitchFamily="34" charset="0"/>
              <a:sym typeface="Raleway"/>
            </a:endParaRPr>
          </a:p>
        </p:txBody>
      </p:sp>
      <p:pic>
        <p:nvPicPr>
          <p:cNvPr id="18" name="Picture 17" descr="A group of men smiling&#10;&#10;Description automatically generated">
            <a:extLst>
              <a:ext uri="{FF2B5EF4-FFF2-40B4-BE49-F238E27FC236}">
                <a16:creationId xmlns:a16="http://schemas.microsoft.com/office/drawing/2014/main" id="{9AA8B3EA-844A-F7D5-203D-F29F4FEBD532}"/>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692960" y="3477481"/>
            <a:ext cx="1516767" cy="1403164"/>
          </a:xfrm>
          <a:prstGeom prst="rect">
            <a:avLst/>
          </a:prstGeom>
        </p:spPr>
      </p:pic>
      <p:sp>
        <p:nvSpPr>
          <p:cNvPr id="44" name="Google Shape;545;p46">
            <a:extLst>
              <a:ext uri="{FF2B5EF4-FFF2-40B4-BE49-F238E27FC236}">
                <a16:creationId xmlns:a16="http://schemas.microsoft.com/office/drawing/2014/main" id="{F428037A-42C1-BE06-0004-627C2C564270}"/>
              </a:ext>
            </a:extLst>
          </p:cNvPr>
          <p:cNvSpPr txBox="1"/>
          <p:nvPr/>
        </p:nvSpPr>
        <p:spPr>
          <a:xfrm>
            <a:off x="4755666" y="2821280"/>
            <a:ext cx="1339826" cy="317836"/>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GB" sz="1000" b="1" dirty="0">
                <a:latin typeface="Arial" panose="020B0604020202020204" pitchFamily="34" charset="0"/>
                <a:ea typeface="Raleway"/>
                <a:cs typeface="Arial" panose="020B0604020202020204" pitchFamily="34" charset="0"/>
                <a:sym typeface="Raleway"/>
              </a:rPr>
              <a:t>Mike </a:t>
            </a:r>
            <a:r>
              <a:rPr lang="en-GB" sz="1000" b="1" dirty="0" err="1">
                <a:latin typeface="Arial" panose="020B0604020202020204" pitchFamily="34" charset="0"/>
                <a:ea typeface="Raleway"/>
                <a:cs typeface="Arial" panose="020B0604020202020204" pitchFamily="34" charset="0"/>
                <a:sym typeface="Raleway"/>
              </a:rPr>
              <a:t>Truran</a:t>
            </a:r>
            <a:br>
              <a:rPr lang="en" sz="1000" dirty="0">
                <a:latin typeface="Arial" panose="020B0604020202020204" pitchFamily="34" charset="0"/>
                <a:ea typeface="Raleway"/>
                <a:cs typeface="Arial" panose="020B0604020202020204" pitchFamily="34" charset="0"/>
                <a:sym typeface="Raleway"/>
              </a:rPr>
            </a:br>
            <a:r>
              <a:rPr lang="en-GB" sz="1000" dirty="0">
                <a:latin typeface="Arial" panose="020B0604020202020204" pitchFamily="34" charset="0"/>
                <a:ea typeface="Raleway"/>
                <a:cs typeface="Arial" panose="020B0604020202020204" pitchFamily="34" charset="0"/>
                <a:sym typeface="Raleway"/>
              </a:rPr>
              <a:t>Non-Executive Director</a:t>
            </a:r>
          </a:p>
          <a:p>
            <a:pPr marL="0" lvl="0" indent="0" algn="ctr" rtl="0">
              <a:spcBef>
                <a:spcPts val="0"/>
              </a:spcBef>
              <a:spcAft>
                <a:spcPts val="0"/>
              </a:spcAft>
              <a:buNone/>
            </a:pPr>
            <a:endParaRPr lang="en-GB" sz="1000" dirty="0">
              <a:latin typeface="Arial" panose="020B0604020202020204" pitchFamily="34" charset="0"/>
              <a:ea typeface="Raleway"/>
              <a:cs typeface="Arial" panose="020B0604020202020204" pitchFamily="34" charset="0"/>
              <a:sym typeface="Raleway"/>
            </a:endParaRPr>
          </a:p>
          <a:p>
            <a:pPr marL="0" lvl="0" indent="0" algn="ctr" rtl="0">
              <a:spcBef>
                <a:spcPts val="400"/>
              </a:spcBef>
              <a:spcAft>
                <a:spcPts val="400"/>
              </a:spcAft>
              <a:buNone/>
            </a:pPr>
            <a:endParaRPr sz="1000" dirty="0">
              <a:latin typeface="Arial" panose="020B0604020202020204" pitchFamily="34" charset="0"/>
              <a:ea typeface="Raleway"/>
              <a:cs typeface="Arial" panose="020B0604020202020204" pitchFamily="34" charset="0"/>
              <a:sym typeface="Raleway"/>
            </a:endParaRPr>
          </a:p>
        </p:txBody>
      </p:sp>
      <p:pic>
        <p:nvPicPr>
          <p:cNvPr id="19" name="Picture 18" descr="A group of men smiling&#10;&#10;Description automatically generated">
            <a:extLst>
              <a:ext uri="{FF2B5EF4-FFF2-40B4-BE49-F238E27FC236}">
                <a16:creationId xmlns:a16="http://schemas.microsoft.com/office/drawing/2014/main" id="{B6E95C6A-6B5E-2DF8-26A2-9C1D2A28B27A}"/>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764651" y="1546833"/>
            <a:ext cx="1444379" cy="1387933"/>
          </a:xfrm>
          <a:prstGeom prst="rect">
            <a:avLst/>
          </a:prstGeom>
        </p:spPr>
      </p:pic>
      <p:sp>
        <p:nvSpPr>
          <p:cNvPr id="47" name="Google Shape;545;p46">
            <a:extLst>
              <a:ext uri="{FF2B5EF4-FFF2-40B4-BE49-F238E27FC236}">
                <a16:creationId xmlns:a16="http://schemas.microsoft.com/office/drawing/2014/main" id="{29DE47B5-0707-E3F3-C96C-BE9590250CA7}"/>
              </a:ext>
            </a:extLst>
          </p:cNvPr>
          <p:cNvSpPr txBox="1"/>
          <p:nvPr/>
        </p:nvSpPr>
        <p:spPr>
          <a:xfrm>
            <a:off x="2783936" y="4794462"/>
            <a:ext cx="1199475" cy="336452"/>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GB" sz="1000" b="1" dirty="0">
                <a:latin typeface="Arial" panose="020B0604020202020204" pitchFamily="34" charset="0"/>
                <a:ea typeface="Raleway"/>
                <a:cs typeface="Arial" panose="020B0604020202020204" pitchFamily="34" charset="0"/>
                <a:sym typeface="Raleway"/>
              </a:rPr>
              <a:t>Michael Lamin</a:t>
            </a:r>
            <a:br>
              <a:rPr lang="en" sz="1000" dirty="0">
                <a:latin typeface="Arial" panose="020B0604020202020204" pitchFamily="34" charset="0"/>
                <a:ea typeface="Raleway"/>
                <a:cs typeface="Arial" panose="020B0604020202020204" pitchFamily="34" charset="0"/>
                <a:sym typeface="Raleway"/>
              </a:rPr>
            </a:br>
            <a:r>
              <a:rPr lang="en-GB" sz="1000" dirty="0">
                <a:latin typeface="Arial" panose="020B0604020202020204" pitchFamily="34" charset="0"/>
                <a:ea typeface="Raleway"/>
                <a:cs typeface="Arial" panose="020B0604020202020204" pitchFamily="34" charset="0"/>
                <a:sym typeface="Raleway"/>
              </a:rPr>
              <a:t>Head of Finance</a:t>
            </a:r>
            <a:endParaRPr sz="1000" dirty="0">
              <a:latin typeface="Arial" panose="020B0604020202020204" pitchFamily="34" charset="0"/>
              <a:ea typeface="Raleway"/>
              <a:cs typeface="Arial" panose="020B0604020202020204" pitchFamily="34" charset="0"/>
              <a:sym typeface="Raleway"/>
            </a:endParaRPr>
          </a:p>
        </p:txBody>
      </p:sp>
      <p:pic>
        <p:nvPicPr>
          <p:cNvPr id="22" name="Picture 21" descr="A group of men smiling&#10;&#10;Description automatically generated">
            <a:extLst>
              <a:ext uri="{FF2B5EF4-FFF2-40B4-BE49-F238E27FC236}">
                <a16:creationId xmlns:a16="http://schemas.microsoft.com/office/drawing/2014/main" id="{0DEF5CAA-E399-E884-C309-80A88FFD0EF7}"/>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2691045" y="3468891"/>
            <a:ext cx="1322701" cy="1358749"/>
          </a:xfrm>
          <a:prstGeom prst="rect">
            <a:avLst/>
          </a:prstGeom>
        </p:spPr>
      </p:pic>
      <p:sp>
        <p:nvSpPr>
          <p:cNvPr id="16" name="Rectangle 15">
            <a:extLst>
              <a:ext uri="{FF2B5EF4-FFF2-40B4-BE49-F238E27FC236}">
                <a16:creationId xmlns:a16="http://schemas.microsoft.com/office/drawing/2014/main" id="{4B6395DD-E843-127F-0AC4-FFB5709F0F97}"/>
              </a:ext>
            </a:extLst>
          </p:cNvPr>
          <p:cNvSpPr/>
          <p:nvPr/>
        </p:nvSpPr>
        <p:spPr>
          <a:xfrm>
            <a:off x="11832879" y="0"/>
            <a:ext cx="359121"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Google Shape;545;p46">
            <a:extLst>
              <a:ext uri="{FF2B5EF4-FFF2-40B4-BE49-F238E27FC236}">
                <a16:creationId xmlns:a16="http://schemas.microsoft.com/office/drawing/2014/main" id="{0E1C14FB-A66B-52AB-0371-EDEA835F3D38}"/>
              </a:ext>
            </a:extLst>
          </p:cNvPr>
          <p:cNvSpPr txBox="1"/>
          <p:nvPr/>
        </p:nvSpPr>
        <p:spPr>
          <a:xfrm>
            <a:off x="4758411" y="4781758"/>
            <a:ext cx="1464105" cy="336452"/>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100" b="1" dirty="0">
                <a:latin typeface="Arial" panose="020B0604020202020204" pitchFamily="34" charset="0"/>
                <a:ea typeface="Raleway"/>
                <a:cs typeface="Arial" panose="020B0604020202020204" pitchFamily="34" charset="0"/>
                <a:sym typeface="Raleway"/>
              </a:rPr>
              <a:t>Remi Cosgrove </a:t>
            </a:r>
            <a:br>
              <a:rPr lang="en" sz="1100" dirty="0">
                <a:latin typeface="Arial" panose="020B0604020202020204" pitchFamily="34" charset="0"/>
                <a:ea typeface="Raleway"/>
                <a:cs typeface="Arial" panose="020B0604020202020204" pitchFamily="34" charset="0"/>
                <a:sym typeface="Raleway"/>
              </a:rPr>
            </a:br>
            <a:r>
              <a:rPr lang="en" sz="1100" dirty="0">
                <a:latin typeface="Arial" panose="020B0604020202020204" pitchFamily="34" charset="0"/>
                <a:ea typeface="Raleway"/>
                <a:cs typeface="Arial" panose="020B0604020202020204" pitchFamily="34" charset="0"/>
                <a:sym typeface="Raleway"/>
              </a:rPr>
              <a:t>Head of Underwriting</a:t>
            </a:r>
          </a:p>
          <a:p>
            <a:pPr marL="0" lvl="0" indent="0" algn="ctr" rtl="0">
              <a:spcBef>
                <a:spcPts val="0"/>
              </a:spcBef>
              <a:spcAft>
                <a:spcPts val="0"/>
              </a:spcAft>
              <a:buNone/>
            </a:pPr>
            <a:endParaRPr sz="1100" dirty="0">
              <a:latin typeface="Arial" panose="020B0604020202020204" pitchFamily="34" charset="0"/>
              <a:ea typeface="Raleway"/>
              <a:cs typeface="Arial" panose="020B0604020202020204" pitchFamily="34" charset="0"/>
              <a:sym typeface="Raleway"/>
            </a:endParaRPr>
          </a:p>
          <a:p>
            <a:pPr marL="0" lvl="0" indent="0" algn="ctr" rtl="0">
              <a:spcBef>
                <a:spcPts val="400"/>
              </a:spcBef>
              <a:spcAft>
                <a:spcPts val="400"/>
              </a:spcAft>
              <a:buNone/>
            </a:pPr>
            <a:endParaRPr sz="1100" dirty="0">
              <a:latin typeface="Arial" panose="020B0604020202020204" pitchFamily="34" charset="0"/>
              <a:ea typeface="Raleway"/>
              <a:cs typeface="Arial" panose="020B0604020202020204" pitchFamily="34" charset="0"/>
              <a:sym typeface="Raleway"/>
            </a:endParaRPr>
          </a:p>
        </p:txBody>
      </p:sp>
      <p:pic>
        <p:nvPicPr>
          <p:cNvPr id="25" name="Content Placeholder 3" descr="A group of people's faces&#10;&#10;Description automatically generated">
            <a:extLst>
              <a:ext uri="{FF2B5EF4-FFF2-40B4-BE49-F238E27FC236}">
                <a16:creationId xmlns:a16="http://schemas.microsoft.com/office/drawing/2014/main" id="{8160A64D-62E8-6095-1AA8-6B3DA16390D0}"/>
              </a:ext>
            </a:extLst>
          </p:cNvPr>
          <p:cNvPicPr>
            <a:picLocks noChangeAspect="1"/>
          </p:cNvPicPr>
          <p:nvPr/>
        </p:nvPicPr>
        <p:blipFill rotWithShape="1">
          <a:blip r:embed="rId9">
            <a:extLst>
              <a:ext uri="{28A0092B-C50C-407E-A947-70E740481C1C}">
                <a14:useLocalDpi xmlns:a14="http://schemas.microsoft.com/office/drawing/2010/main" val="0"/>
              </a:ext>
            </a:extLst>
          </a:blip>
          <a:srcRect b="3815"/>
          <a:stretch>
            <a:fillRect/>
          </a:stretch>
        </p:blipFill>
        <p:spPr>
          <a:xfrm>
            <a:off x="4800134" y="3569819"/>
            <a:ext cx="1353093" cy="1283385"/>
          </a:xfrm>
          <a:prstGeom prst="rect">
            <a:avLst/>
          </a:prstGeom>
        </p:spPr>
      </p:pic>
      <p:sp>
        <p:nvSpPr>
          <p:cNvPr id="13" name="Rectangle 12">
            <a:extLst>
              <a:ext uri="{FF2B5EF4-FFF2-40B4-BE49-F238E27FC236}">
                <a16:creationId xmlns:a16="http://schemas.microsoft.com/office/drawing/2014/main" id="{F4F168BD-14BA-9BCF-0433-5B6E58C51196}"/>
              </a:ext>
            </a:extLst>
          </p:cNvPr>
          <p:cNvSpPr/>
          <p:nvPr/>
        </p:nvSpPr>
        <p:spPr>
          <a:xfrm>
            <a:off x="11001660" y="0"/>
            <a:ext cx="816233" cy="6858000"/>
          </a:xfrm>
          <a:prstGeom prst="rect">
            <a:avLst/>
          </a:prstGeom>
          <a:solidFill>
            <a:srgbClr val="619640">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Slide Number Placeholder 25">
            <a:extLst>
              <a:ext uri="{FF2B5EF4-FFF2-40B4-BE49-F238E27FC236}">
                <a16:creationId xmlns:a16="http://schemas.microsoft.com/office/drawing/2014/main" id="{73ADA18E-9ECA-4F2B-EB7D-93C65B28806C}"/>
              </a:ext>
            </a:extLst>
          </p:cNvPr>
          <p:cNvSpPr>
            <a:spLocks noGrp="1"/>
          </p:cNvSpPr>
          <p:nvPr>
            <p:ph type="sldNum" sz="quarter" idx="12"/>
          </p:nvPr>
        </p:nvSpPr>
        <p:spPr>
          <a:xfrm>
            <a:off x="9445625" y="6492875"/>
            <a:ext cx="2743200" cy="365125"/>
          </a:xfrm>
        </p:spPr>
        <p:txBody>
          <a:bodyPr/>
          <a:lstStyle/>
          <a:p>
            <a:fld id="{0175BF80-9736-4B37-AEFE-9C04AE005077}" type="slidenum">
              <a:rPr lang="en-GB" smtClean="0"/>
              <a:t>6</a:t>
            </a:fld>
            <a:endParaRPr lang="en-GB" dirty="0"/>
          </a:p>
        </p:txBody>
      </p:sp>
      <p:sp>
        <p:nvSpPr>
          <p:cNvPr id="20" name="Rectangle: Rounded Corners 19">
            <a:extLst>
              <a:ext uri="{FF2B5EF4-FFF2-40B4-BE49-F238E27FC236}">
                <a16:creationId xmlns:a16="http://schemas.microsoft.com/office/drawing/2014/main" id="{21097008-FA9B-997A-40DD-258D5053322F}"/>
              </a:ext>
            </a:extLst>
          </p:cNvPr>
          <p:cNvSpPr/>
          <p:nvPr/>
        </p:nvSpPr>
        <p:spPr>
          <a:xfrm>
            <a:off x="6820942" y="1615357"/>
            <a:ext cx="1193727" cy="1207804"/>
          </a:xfrm>
          <a:prstGeom prst="roundRect">
            <a:avLst>
              <a:gd name="adj" fmla="val 27785"/>
            </a:avLst>
          </a:prstGeom>
          <a:blipFill dpi="0" rotWithShape="1">
            <a:blip r:embed="rId10"/>
            <a:srcRect/>
            <a:tile tx="6350" ty="412750" sx="90000" sy="90000" flip="none" algn="b"/>
          </a:bli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Google Shape;545;p46">
            <a:extLst>
              <a:ext uri="{FF2B5EF4-FFF2-40B4-BE49-F238E27FC236}">
                <a16:creationId xmlns:a16="http://schemas.microsoft.com/office/drawing/2014/main" id="{B8AE77B7-5870-FE6C-C85B-F44FD3B02C58}"/>
              </a:ext>
            </a:extLst>
          </p:cNvPr>
          <p:cNvSpPr txBox="1"/>
          <p:nvPr/>
        </p:nvSpPr>
        <p:spPr>
          <a:xfrm>
            <a:off x="6743470" y="2837380"/>
            <a:ext cx="1339826" cy="336452"/>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000" b="1" dirty="0">
                <a:latin typeface="Arial" panose="020B0604020202020204" pitchFamily="34" charset="0"/>
                <a:ea typeface="Raleway"/>
                <a:cs typeface="Arial" panose="020B0604020202020204" pitchFamily="34" charset="0"/>
                <a:sym typeface="Raleway"/>
              </a:rPr>
              <a:t>Hugh Kenyon</a:t>
            </a:r>
            <a:br>
              <a:rPr lang="en" sz="1000" dirty="0">
                <a:latin typeface="Arial" panose="020B0604020202020204" pitchFamily="34" charset="0"/>
                <a:ea typeface="Raleway"/>
                <a:cs typeface="Arial" panose="020B0604020202020204" pitchFamily="34" charset="0"/>
                <a:sym typeface="Raleway"/>
              </a:rPr>
            </a:br>
            <a:r>
              <a:rPr lang="en" sz="1000" dirty="0">
                <a:latin typeface="Arial" panose="020B0604020202020204" pitchFamily="34" charset="0"/>
                <a:ea typeface="Raleway"/>
                <a:cs typeface="Arial" panose="020B0604020202020204" pitchFamily="34" charset="0"/>
                <a:sym typeface="Raleway"/>
              </a:rPr>
              <a:t>Non-Executive Director</a:t>
            </a:r>
          </a:p>
          <a:p>
            <a:pPr marL="0" lvl="0" indent="0" algn="ctr" rtl="0">
              <a:spcBef>
                <a:spcPts val="0"/>
              </a:spcBef>
              <a:spcAft>
                <a:spcPts val="0"/>
              </a:spcAft>
              <a:buNone/>
            </a:pPr>
            <a:endParaRPr sz="1100" dirty="0">
              <a:latin typeface="Arial" panose="020B0604020202020204" pitchFamily="34" charset="0"/>
              <a:ea typeface="Raleway"/>
              <a:cs typeface="Arial" panose="020B0604020202020204" pitchFamily="34" charset="0"/>
              <a:sym typeface="Raleway"/>
            </a:endParaRPr>
          </a:p>
          <a:p>
            <a:pPr marL="0" lvl="0" indent="0" algn="ctr" rtl="0">
              <a:spcBef>
                <a:spcPts val="400"/>
              </a:spcBef>
              <a:spcAft>
                <a:spcPts val="400"/>
              </a:spcAft>
              <a:buNone/>
            </a:pPr>
            <a:endParaRPr sz="1100" dirty="0">
              <a:latin typeface="Arial" panose="020B0604020202020204" pitchFamily="34" charset="0"/>
              <a:ea typeface="Raleway"/>
              <a:cs typeface="Arial" panose="020B0604020202020204" pitchFamily="34" charset="0"/>
              <a:sym typeface="Raleway"/>
            </a:endParaRPr>
          </a:p>
        </p:txBody>
      </p:sp>
    </p:spTree>
    <p:extLst>
      <p:ext uri="{BB962C8B-B14F-4D97-AF65-F5344CB8AC3E}">
        <p14:creationId xmlns:p14="http://schemas.microsoft.com/office/powerpoint/2010/main" val="3269203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orful pattern with rectangles&#10;&#10;Description automatically generated">
            <a:extLst>
              <a:ext uri="{FF2B5EF4-FFF2-40B4-BE49-F238E27FC236}">
                <a16:creationId xmlns:a16="http://schemas.microsoft.com/office/drawing/2014/main" id="{1EB38366-EEE8-E9E9-0614-D73AB7B129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13F7830E-00B4-4AAD-CF2E-3B82961B750E}"/>
              </a:ext>
            </a:extLst>
          </p:cNvPr>
          <p:cNvSpPr/>
          <p:nvPr/>
        </p:nvSpPr>
        <p:spPr>
          <a:xfrm>
            <a:off x="0" y="0"/>
            <a:ext cx="12192000" cy="6858000"/>
          </a:xfrm>
          <a:prstGeom prst="rect">
            <a:avLst/>
          </a:prstGeom>
          <a:solidFill>
            <a:srgbClr val="619640">
              <a:alpha val="8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 name="Group 2">
            <a:extLst>
              <a:ext uri="{FF2B5EF4-FFF2-40B4-BE49-F238E27FC236}">
                <a16:creationId xmlns:a16="http://schemas.microsoft.com/office/drawing/2014/main" id="{92107DA4-815C-A343-35FB-6C7862563BB6}"/>
              </a:ext>
            </a:extLst>
          </p:cNvPr>
          <p:cNvGrpSpPr/>
          <p:nvPr/>
        </p:nvGrpSpPr>
        <p:grpSpPr>
          <a:xfrm>
            <a:off x="-1" y="-594360"/>
            <a:ext cx="11144307" cy="8046720"/>
            <a:chOff x="0" y="-9262"/>
            <a:chExt cx="11490706" cy="6867262"/>
          </a:xfrm>
        </p:grpSpPr>
        <p:sp>
          <p:nvSpPr>
            <p:cNvPr id="14" name="Flowchart: Delay 13">
              <a:extLst>
                <a:ext uri="{FF2B5EF4-FFF2-40B4-BE49-F238E27FC236}">
                  <a16:creationId xmlns:a16="http://schemas.microsoft.com/office/drawing/2014/main" id="{3FD32E9E-DFB7-D179-2F47-BAC1F48D18AE}"/>
                </a:ext>
              </a:extLst>
            </p:cNvPr>
            <p:cNvSpPr/>
            <p:nvPr/>
          </p:nvSpPr>
          <p:spPr>
            <a:xfrm>
              <a:off x="9499922" y="-9262"/>
              <a:ext cx="1990784" cy="6858000"/>
            </a:xfrm>
            <a:prstGeom prst="flowChartDelay">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468BFC6B-A621-72E9-F8EC-340C4B5F768D}"/>
                </a:ext>
              </a:extLst>
            </p:cNvPr>
            <p:cNvSpPr/>
            <p:nvPr/>
          </p:nvSpPr>
          <p:spPr>
            <a:xfrm>
              <a:off x="0" y="0"/>
              <a:ext cx="9613474"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a:extLst>
              <a:ext uri="{FF2B5EF4-FFF2-40B4-BE49-F238E27FC236}">
                <a16:creationId xmlns:a16="http://schemas.microsoft.com/office/drawing/2014/main" id="{A9D9235E-E890-37BE-66D9-721AE931AE0D}"/>
              </a:ext>
            </a:extLst>
          </p:cNvPr>
          <p:cNvSpPr txBox="1"/>
          <p:nvPr/>
        </p:nvSpPr>
        <p:spPr>
          <a:xfrm>
            <a:off x="490018" y="188239"/>
            <a:ext cx="7784849" cy="830997"/>
          </a:xfrm>
          <a:prstGeom prst="rect">
            <a:avLst/>
          </a:prstGeom>
          <a:noFill/>
        </p:spPr>
        <p:txBody>
          <a:bodyPr wrap="square" rtlCol="0">
            <a:spAutoFit/>
          </a:bodyPr>
          <a:lstStyle/>
          <a:p>
            <a:r>
              <a:rPr lang="en-GB" sz="4800" dirty="0">
                <a:latin typeface="Arial" panose="020B0604020202020204" pitchFamily="34" charset="0"/>
                <a:cs typeface="Arial" panose="020B0604020202020204" pitchFamily="34" charset="0"/>
              </a:rPr>
              <a:t>Acasta’s </a:t>
            </a:r>
            <a:r>
              <a:rPr lang="en-GB" sz="4800" dirty="0">
                <a:solidFill>
                  <a:srgbClr val="619640"/>
                </a:solidFill>
                <a:latin typeface="Arial" panose="020B0604020202020204" pitchFamily="34" charset="0"/>
                <a:cs typeface="Arial" panose="020B0604020202020204" pitchFamily="34" charset="0"/>
              </a:rPr>
              <a:t>Business Classes</a:t>
            </a:r>
          </a:p>
        </p:txBody>
      </p:sp>
      <p:pic>
        <p:nvPicPr>
          <p:cNvPr id="7" name="Picture 6" descr="A group of squares with blue and white stripes&#10;&#10;Description automatically generated">
            <a:extLst>
              <a:ext uri="{FF2B5EF4-FFF2-40B4-BE49-F238E27FC236}">
                <a16:creationId xmlns:a16="http://schemas.microsoft.com/office/drawing/2014/main" id="{F195F738-D89F-D38E-275F-6591CB7ED87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55251" y="1469537"/>
            <a:ext cx="3294835" cy="1636201"/>
          </a:xfrm>
          <a:prstGeom prst="rect">
            <a:avLst/>
          </a:prstGeom>
        </p:spPr>
      </p:pic>
      <p:pic>
        <p:nvPicPr>
          <p:cNvPr id="11" name="Picture 10" descr="A group of squares with blue and white stripes&#10;&#10;Description automatically generated">
            <a:extLst>
              <a:ext uri="{FF2B5EF4-FFF2-40B4-BE49-F238E27FC236}">
                <a16:creationId xmlns:a16="http://schemas.microsoft.com/office/drawing/2014/main" id="{E630BD70-5320-9BEC-96E1-96CA26BC12E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55251" y="2990276"/>
            <a:ext cx="3294835" cy="1636201"/>
          </a:xfrm>
          <a:prstGeom prst="rect">
            <a:avLst/>
          </a:prstGeom>
        </p:spPr>
      </p:pic>
      <p:pic>
        <p:nvPicPr>
          <p:cNvPr id="15" name="Picture 14" descr="A group of squares with blue and white stripes&#10;&#10;Description automatically generated">
            <a:extLst>
              <a:ext uri="{FF2B5EF4-FFF2-40B4-BE49-F238E27FC236}">
                <a16:creationId xmlns:a16="http://schemas.microsoft.com/office/drawing/2014/main" id="{76D81EFC-BAC6-C6B8-FDBC-02D502AF1BB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55251" y="4604447"/>
            <a:ext cx="3294835" cy="1636201"/>
          </a:xfrm>
          <a:prstGeom prst="rect">
            <a:avLst/>
          </a:prstGeom>
        </p:spPr>
      </p:pic>
      <p:sp>
        <p:nvSpPr>
          <p:cNvPr id="18" name="Google Shape;263;p30">
            <a:extLst>
              <a:ext uri="{FF2B5EF4-FFF2-40B4-BE49-F238E27FC236}">
                <a16:creationId xmlns:a16="http://schemas.microsoft.com/office/drawing/2014/main" id="{B8E7C70C-6EB7-C9C8-D9E9-E71FAF04E90C}"/>
              </a:ext>
            </a:extLst>
          </p:cNvPr>
          <p:cNvSpPr txBox="1"/>
          <p:nvPr/>
        </p:nvSpPr>
        <p:spPr>
          <a:xfrm rot="6295">
            <a:off x="1485448" y="1660064"/>
            <a:ext cx="834440" cy="361861"/>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b="1" dirty="0">
                <a:solidFill>
                  <a:schemeClr val="bg1"/>
                </a:solidFill>
                <a:latin typeface="Arial" panose="020B0604020202020204" pitchFamily="34" charset="0"/>
                <a:ea typeface="Red Hat Display"/>
                <a:cs typeface="Arial" panose="020B0604020202020204" pitchFamily="34" charset="0"/>
                <a:sym typeface="Red Hat Display"/>
              </a:rPr>
              <a:t>Accident</a:t>
            </a:r>
            <a:endParaRPr sz="800" b="1" dirty="0">
              <a:solidFill>
                <a:schemeClr val="bg1"/>
              </a:solidFill>
              <a:latin typeface="Arial" panose="020B0604020202020204" pitchFamily="34" charset="0"/>
              <a:ea typeface="Red Hat Display"/>
              <a:cs typeface="Arial" panose="020B0604020202020204" pitchFamily="34" charset="0"/>
              <a:sym typeface="Red Hat Display"/>
            </a:endParaRPr>
          </a:p>
        </p:txBody>
      </p:sp>
      <p:pic>
        <p:nvPicPr>
          <p:cNvPr id="19" name="Picture 18" descr="A collection of blue icons&#10;&#10;Description automatically generated">
            <a:extLst>
              <a:ext uri="{FF2B5EF4-FFF2-40B4-BE49-F238E27FC236}">
                <a16:creationId xmlns:a16="http://schemas.microsoft.com/office/drawing/2014/main" id="{292310C4-240D-7CBF-6F51-E3004554D4A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562304" y="2199878"/>
            <a:ext cx="680729" cy="670768"/>
          </a:xfrm>
          <a:prstGeom prst="rect">
            <a:avLst/>
          </a:prstGeom>
        </p:spPr>
      </p:pic>
      <p:sp>
        <p:nvSpPr>
          <p:cNvPr id="24" name="Google Shape;263;p30">
            <a:extLst>
              <a:ext uri="{FF2B5EF4-FFF2-40B4-BE49-F238E27FC236}">
                <a16:creationId xmlns:a16="http://schemas.microsoft.com/office/drawing/2014/main" id="{8156AD74-5809-69AE-0ACB-4D287C2E55FC}"/>
              </a:ext>
            </a:extLst>
          </p:cNvPr>
          <p:cNvSpPr txBox="1"/>
          <p:nvPr/>
        </p:nvSpPr>
        <p:spPr>
          <a:xfrm rot="29668">
            <a:off x="1029511" y="3169411"/>
            <a:ext cx="1746315" cy="361861"/>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b="1" dirty="0">
                <a:solidFill>
                  <a:schemeClr val="bg1"/>
                </a:solidFill>
                <a:latin typeface="Arial" panose="020B0604020202020204" pitchFamily="34" charset="0"/>
                <a:ea typeface="Red Hat Display"/>
                <a:cs typeface="Arial" panose="020B0604020202020204" pitchFamily="34" charset="0"/>
                <a:sym typeface="Red Hat Display"/>
              </a:rPr>
              <a:t>Fire &amp; Natural Forces</a:t>
            </a:r>
            <a:endParaRPr sz="800" b="1" dirty="0">
              <a:solidFill>
                <a:schemeClr val="bg1"/>
              </a:solidFill>
              <a:latin typeface="Arial" panose="020B0604020202020204" pitchFamily="34" charset="0"/>
              <a:ea typeface="Red Hat Display"/>
              <a:cs typeface="Arial" panose="020B0604020202020204" pitchFamily="34" charset="0"/>
              <a:sym typeface="Red Hat Display"/>
            </a:endParaRPr>
          </a:p>
        </p:txBody>
      </p:sp>
      <p:pic>
        <p:nvPicPr>
          <p:cNvPr id="29" name="Picture 28" descr="A collection of blue icons&#10;&#10;Description automatically generated">
            <a:extLst>
              <a:ext uri="{FF2B5EF4-FFF2-40B4-BE49-F238E27FC236}">
                <a16:creationId xmlns:a16="http://schemas.microsoft.com/office/drawing/2014/main" id="{5E3127F9-2983-B999-1AFE-B05F9DF84EA8}"/>
              </a:ext>
            </a:extLst>
          </p:cNvPr>
          <p:cNvPicPr>
            <a:picLocks noChangeAspect="1"/>
          </p:cNvPicPr>
          <p:nvPr/>
        </p:nvPicPr>
        <p:blipFill rotWithShape="1">
          <a:blip r:embed="rId5">
            <a:extLst>
              <a:ext uri="{28A0092B-C50C-407E-A947-70E740481C1C}">
                <a14:useLocalDpi xmlns:a14="http://schemas.microsoft.com/office/drawing/2010/main" val="0"/>
              </a:ext>
            </a:extLst>
          </a:blip>
          <a:srcRect l="-2344"/>
          <a:stretch/>
        </p:blipFill>
        <p:spPr>
          <a:xfrm>
            <a:off x="1480700" y="3594945"/>
            <a:ext cx="843937" cy="714054"/>
          </a:xfrm>
          <a:prstGeom prst="rect">
            <a:avLst/>
          </a:prstGeom>
        </p:spPr>
      </p:pic>
      <p:sp>
        <p:nvSpPr>
          <p:cNvPr id="30" name="Google Shape;263;p30">
            <a:extLst>
              <a:ext uri="{FF2B5EF4-FFF2-40B4-BE49-F238E27FC236}">
                <a16:creationId xmlns:a16="http://schemas.microsoft.com/office/drawing/2014/main" id="{AE0279A2-BD47-D87E-3239-4490F975748A}"/>
              </a:ext>
            </a:extLst>
          </p:cNvPr>
          <p:cNvSpPr txBox="1"/>
          <p:nvPr/>
        </p:nvSpPr>
        <p:spPr>
          <a:xfrm rot="15751">
            <a:off x="683875" y="4751690"/>
            <a:ext cx="2437586" cy="36186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b="1" dirty="0">
                <a:solidFill>
                  <a:schemeClr val="bg1"/>
                </a:solidFill>
                <a:latin typeface="Arial" panose="020B0604020202020204" pitchFamily="34" charset="0"/>
                <a:ea typeface="Red Hat Display"/>
                <a:cs typeface="Arial" panose="020B0604020202020204" pitchFamily="34" charset="0"/>
                <a:sym typeface="Red Hat Display"/>
              </a:rPr>
              <a:t>Miscellaneous Financial Loss</a:t>
            </a:r>
            <a:endParaRPr sz="1200" b="1" dirty="0">
              <a:solidFill>
                <a:schemeClr val="bg1"/>
              </a:solidFill>
              <a:latin typeface="Arial" panose="020B0604020202020204" pitchFamily="34" charset="0"/>
              <a:ea typeface="Red Hat Display"/>
              <a:cs typeface="Arial" panose="020B0604020202020204" pitchFamily="34" charset="0"/>
              <a:sym typeface="Red Hat Display"/>
            </a:endParaRPr>
          </a:p>
        </p:txBody>
      </p:sp>
      <p:pic>
        <p:nvPicPr>
          <p:cNvPr id="33" name="Picture 32" descr="A collection of blue icons&#10;&#10;Description automatically generated">
            <a:extLst>
              <a:ext uri="{FF2B5EF4-FFF2-40B4-BE49-F238E27FC236}">
                <a16:creationId xmlns:a16="http://schemas.microsoft.com/office/drawing/2014/main" id="{785CC424-086A-F802-3D20-E85A301B0C03}"/>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515478" y="5165220"/>
            <a:ext cx="774381" cy="854960"/>
          </a:xfrm>
          <a:prstGeom prst="rect">
            <a:avLst/>
          </a:prstGeom>
        </p:spPr>
      </p:pic>
      <p:pic>
        <p:nvPicPr>
          <p:cNvPr id="8" name="Picture 7" descr="A group of squares with blue and white stripes&#10;&#10;Description automatically generated">
            <a:extLst>
              <a:ext uri="{FF2B5EF4-FFF2-40B4-BE49-F238E27FC236}">
                <a16:creationId xmlns:a16="http://schemas.microsoft.com/office/drawing/2014/main" id="{A85343FF-A6B5-297D-FDC7-6019DD48F57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754668" y="1440717"/>
            <a:ext cx="3294835" cy="1636201"/>
          </a:xfrm>
          <a:prstGeom prst="rect">
            <a:avLst/>
          </a:prstGeom>
        </p:spPr>
      </p:pic>
      <p:pic>
        <p:nvPicPr>
          <p:cNvPr id="13" name="Picture 12" descr="A group of squares with blue and white stripes&#10;&#10;Description automatically generated">
            <a:extLst>
              <a:ext uri="{FF2B5EF4-FFF2-40B4-BE49-F238E27FC236}">
                <a16:creationId xmlns:a16="http://schemas.microsoft.com/office/drawing/2014/main" id="{F021581C-8F8D-8B9E-A61B-58B1EBCDCAD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754668" y="2974089"/>
            <a:ext cx="3294835" cy="1636201"/>
          </a:xfrm>
          <a:prstGeom prst="rect">
            <a:avLst/>
          </a:prstGeom>
        </p:spPr>
      </p:pic>
      <p:pic>
        <p:nvPicPr>
          <p:cNvPr id="17" name="Picture 16" descr="A group of squares with blue and white stripes&#10;&#10;Description automatically generated">
            <a:extLst>
              <a:ext uri="{FF2B5EF4-FFF2-40B4-BE49-F238E27FC236}">
                <a16:creationId xmlns:a16="http://schemas.microsoft.com/office/drawing/2014/main" id="{8C591C64-F169-9A26-4BD5-26B74EA0C94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754668" y="4576608"/>
            <a:ext cx="3294835" cy="1636201"/>
          </a:xfrm>
          <a:prstGeom prst="rect">
            <a:avLst/>
          </a:prstGeom>
        </p:spPr>
      </p:pic>
      <p:sp>
        <p:nvSpPr>
          <p:cNvPr id="21" name="Google Shape;273;p30">
            <a:extLst>
              <a:ext uri="{FF2B5EF4-FFF2-40B4-BE49-F238E27FC236}">
                <a16:creationId xmlns:a16="http://schemas.microsoft.com/office/drawing/2014/main" id="{9766EADC-6ABD-F65C-A96A-B2D4A71B5A3A}"/>
              </a:ext>
            </a:extLst>
          </p:cNvPr>
          <p:cNvSpPr txBox="1"/>
          <p:nvPr/>
        </p:nvSpPr>
        <p:spPr>
          <a:xfrm>
            <a:off x="7580320" y="1583118"/>
            <a:ext cx="1643530" cy="361861"/>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b="1" dirty="0">
                <a:solidFill>
                  <a:schemeClr val="bg1"/>
                </a:solidFill>
                <a:latin typeface="Arial" panose="020B0604020202020204" pitchFamily="34" charset="0"/>
                <a:ea typeface="Red Hat Display"/>
                <a:cs typeface="Arial" panose="020B0604020202020204" pitchFamily="34" charset="0"/>
                <a:sym typeface="Red Hat Display"/>
              </a:rPr>
              <a:t>Damage to Property</a:t>
            </a:r>
            <a:endParaRPr sz="800" b="1" dirty="0">
              <a:solidFill>
                <a:schemeClr val="bg1"/>
              </a:solidFill>
              <a:latin typeface="Arial" panose="020B0604020202020204" pitchFamily="34" charset="0"/>
              <a:ea typeface="Red Hat Display"/>
              <a:cs typeface="Arial" panose="020B0604020202020204" pitchFamily="34" charset="0"/>
              <a:sym typeface="Red Hat Display"/>
            </a:endParaRPr>
          </a:p>
        </p:txBody>
      </p:sp>
      <p:pic>
        <p:nvPicPr>
          <p:cNvPr id="22" name="Picture 21" descr="A collection of blue icons&#10;&#10;Description automatically generated">
            <a:extLst>
              <a:ext uri="{FF2B5EF4-FFF2-40B4-BE49-F238E27FC236}">
                <a16:creationId xmlns:a16="http://schemas.microsoft.com/office/drawing/2014/main" id="{750D1A16-432C-21DC-89C1-DB49B59B4A8F}"/>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7977029" y="2082070"/>
            <a:ext cx="850112" cy="809652"/>
          </a:xfrm>
          <a:prstGeom prst="rect">
            <a:avLst/>
          </a:prstGeom>
        </p:spPr>
      </p:pic>
      <p:sp>
        <p:nvSpPr>
          <p:cNvPr id="26" name="Google Shape;273;p30">
            <a:extLst>
              <a:ext uri="{FF2B5EF4-FFF2-40B4-BE49-F238E27FC236}">
                <a16:creationId xmlns:a16="http://schemas.microsoft.com/office/drawing/2014/main" id="{89618BED-35D0-98E3-B8C1-4C5091280C78}"/>
              </a:ext>
            </a:extLst>
          </p:cNvPr>
          <p:cNvSpPr txBox="1"/>
          <p:nvPr/>
        </p:nvSpPr>
        <p:spPr>
          <a:xfrm rot="15473">
            <a:off x="7697853" y="3131257"/>
            <a:ext cx="1408464" cy="361861"/>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b="1" dirty="0">
                <a:solidFill>
                  <a:schemeClr val="bg1"/>
                </a:solidFill>
                <a:latin typeface="Arial" panose="020B0604020202020204" pitchFamily="34" charset="0"/>
                <a:ea typeface="Red Hat Display"/>
                <a:cs typeface="Arial" panose="020B0604020202020204" pitchFamily="34" charset="0"/>
                <a:sym typeface="Red Hat Display"/>
              </a:rPr>
              <a:t>Legal Expenses</a:t>
            </a:r>
            <a:endParaRPr sz="800" b="1" dirty="0">
              <a:solidFill>
                <a:schemeClr val="bg1"/>
              </a:solidFill>
              <a:latin typeface="Arial" panose="020B0604020202020204" pitchFamily="34" charset="0"/>
              <a:ea typeface="Red Hat Display"/>
              <a:cs typeface="Arial" panose="020B0604020202020204" pitchFamily="34" charset="0"/>
              <a:sym typeface="Red Hat Display"/>
            </a:endParaRPr>
          </a:p>
        </p:txBody>
      </p:sp>
      <p:pic>
        <p:nvPicPr>
          <p:cNvPr id="28" name="Picture 27" descr="A collection of blue icons&#10;&#10;Description automatically generated">
            <a:extLst>
              <a:ext uri="{FF2B5EF4-FFF2-40B4-BE49-F238E27FC236}">
                <a16:creationId xmlns:a16="http://schemas.microsoft.com/office/drawing/2014/main" id="{2EBF6413-FD8B-5A30-532D-2503A5FBF034}"/>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8063714" y="3624296"/>
            <a:ext cx="676742" cy="724616"/>
          </a:xfrm>
          <a:prstGeom prst="rect">
            <a:avLst/>
          </a:prstGeom>
        </p:spPr>
      </p:pic>
      <p:sp>
        <p:nvSpPr>
          <p:cNvPr id="32" name="Google Shape;273;p30">
            <a:extLst>
              <a:ext uri="{FF2B5EF4-FFF2-40B4-BE49-F238E27FC236}">
                <a16:creationId xmlns:a16="http://schemas.microsoft.com/office/drawing/2014/main" id="{419F7273-D8B8-70BF-89AB-B068F1985656}"/>
              </a:ext>
            </a:extLst>
          </p:cNvPr>
          <p:cNvSpPr txBox="1"/>
          <p:nvPr/>
        </p:nvSpPr>
        <p:spPr>
          <a:xfrm rot="20221">
            <a:off x="7870824" y="4726290"/>
            <a:ext cx="1062522" cy="361862"/>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b="1" dirty="0">
                <a:solidFill>
                  <a:schemeClr val="bg1"/>
                </a:solidFill>
                <a:latin typeface="Arial" panose="020B0604020202020204" pitchFamily="34" charset="0"/>
                <a:ea typeface="Red Hat Display"/>
                <a:cs typeface="Arial" panose="020B0604020202020204" pitchFamily="34" charset="0"/>
                <a:sym typeface="Red Hat Display"/>
              </a:rPr>
              <a:t>Suretyship</a:t>
            </a:r>
            <a:endParaRPr sz="800" b="1" dirty="0">
              <a:solidFill>
                <a:schemeClr val="bg1"/>
              </a:solidFill>
              <a:latin typeface="Arial" panose="020B0604020202020204" pitchFamily="34" charset="0"/>
              <a:ea typeface="Red Hat Display"/>
              <a:cs typeface="Arial" panose="020B0604020202020204" pitchFamily="34" charset="0"/>
              <a:sym typeface="Red Hat Display"/>
            </a:endParaRPr>
          </a:p>
        </p:txBody>
      </p:sp>
      <p:pic>
        <p:nvPicPr>
          <p:cNvPr id="34" name="Picture 33" descr="A collection of blue icons&#10;&#10;Description automatically generated">
            <a:extLst>
              <a:ext uri="{FF2B5EF4-FFF2-40B4-BE49-F238E27FC236}">
                <a16:creationId xmlns:a16="http://schemas.microsoft.com/office/drawing/2014/main" id="{9202E20B-42D4-7350-916B-81D976171200}"/>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8082094" y="5274882"/>
            <a:ext cx="639982" cy="669917"/>
          </a:xfrm>
          <a:prstGeom prst="rect">
            <a:avLst/>
          </a:prstGeom>
        </p:spPr>
      </p:pic>
      <p:pic>
        <p:nvPicPr>
          <p:cNvPr id="6" name="Picture 5" descr="A group of squares with blue and white stripes&#10;&#10;Description automatically generated">
            <a:extLst>
              <a:ext uri="{FF2B5EF4-FFF2-40B4-BE49-F238E27FC236}">
                <a16:creationId xmlns:a16="http://schemas.microsoft.com/office/drawing/2014/main" id="{C9A1D7F1-24B7-CE9A-4916-6FDB135620A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504960" y="1451935"/>
            <a:ext cx="3294835" cy="1636201"/>
          </a:xfrm>
          <a:prstGeom prst="rect">
            <a:avLst/>
          </a:prstGeom>
        </p:spPr>
      </p:pic>
      <p:pic>
        <p:nvPicPr>
          <p:cNvPr id="12" name="Picture 11" descr="A group of squares with blue and white stripes&#10;&#10;Description automatically generated">
            <a:extLst>
              <a:ext uri="{FF2B5EF4-FFF2-40B4-BE49-F238E27FC236}">
                <a16:creationId xmlns:a16="http://schemas.microsoft.com/office/drawing/2014/main" id="{C807D7B5-A59A-9281-65A8-AB41BB835BA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504960" y="3008379"/>
            <a:ext cx="3294835" cy="1636201"/>
          </a:xfrm>
          <a:prstGeom prst="rect">
            <a:avLst/>
          </a:prstGeom>
        </p:spPr>
      </p:pic>
      <p:pic>
        <p:nvPicPr>
          <p:cNvPr id="16" name="Picture 15" descr="A group of squares with blue and white stripes&#10;&#10;Description automatically generated">
            <a:extLst>
              <a:ext uri="{FF2B5EF4-FFF2-40B4-BE49-F238E27FC236}">
                <a16:creationId xmlns:a16="http://schemas.microsoft.com/office/drawing/2014/main" id="{8C6E3472-8915-8FA8-8CB7-9FB7A22AF04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504960" y="4593801"/>
            <a:ext cx="3294835" cy="1636201"/>
          </a:xfrm>
          <a:prstGeom prst="rect">
            <a:avLst/>
          </a:prstGeom>
        </p:spPr>
      </p:pic>
      <p:sp>
        <p:nvSpPr>
          <p:cNvPr id="20" name="Google Shape;268;p30">
            <a:extLst>
              <a:ext uri="{FF2B5EF4-FFF2-40B4-BE49-F238E27FC236}">
                <a16:creationId xmlns:a16="http://schemas.microsoft.com/office/drawing/2014/main" id="{7DB086A6-B752-9FB5-6629-690E9D92777D}"/>
              </a:ext>
            </a:extLst>
          </p:cNvPr>
          <p:cNvSpPr txBox="1"/>
          <p:nvPr/>
        </p:nvSpPr>
        <p:spPr>
          <a:xfrm rot="1846">
            <a:off x="4632357" y="1622420"/>
            <a:ext cx="1040040" cy="361861"/>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b="1" dirty="0">
                <a:solidFill>
                  <a:schemeClr val="bg1"/>
                </a:solidFill>
                <a:latin typeface="Arial" panose="020B0604020202020204" pitchFamily="34" charset="0"/>
                <a:ea typeface="Red Hat Display"/>
                <a:cs typeface="Arial" panose="020B0604020202020204" pitchFamily="34" charset="0"/>
                <a:sym typeface="Red Hat Display"/>
              </a:rPr>
              <a:t>Assistance</a:t>
            </a:r>
            <a:endParaRPr sz="800" b="1" dirty="0">
              <a:solidFill>
                <a:schemeClr val="bg1"/>
              </a:solidFill>
              <a:latin typeface="Arial" panose="020B0604020202020204" pitchFamily="34" charset="0"/>
              <a:ea typeface="Red Hat Display"/>
              <a:cs typeface="Arial" panose="020B0604020202020204" pitchFamily="34" charset="0"/>
              <a:sym typeface="Red Hat Display"/>
            </a:endParaRPr>
          </a:p>
        </p:txBody>
      </p:sp>
      <p:pic>
        <p:nvPicPr>
          <p:cNvPr id="23" name="Picture 22" descr="A blue hand with white outline&#10;&#10;Description automatically generated">
            <a:extLst>
              <a:ext uri="{FF2B5EF4-FFF2-40B4-BE49-F238E27FC236}">
                <a16:creationId xmlns:a16="http://schemas.microsoft.com/office/drawing/2014/main" id="{C4F2A0EE-06D7-F174-FD53-5038833C21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59938" y="2230301"/>
            <a:ext cx="984879" cy="553995"/>
          </a:xfrm>
          <a:prstGeom prst="rect">
            <a:avLst/>
          </a:prstGeom>
        </p:spPr>
      </p:pic>
      <p:sp>
        <p:nvSpPr>
          <p:cNvPr id="25" name="Google Shape;268;p30">
            <a:extLst>
              <a:ext uri="{FF2B5EF4-FFF2-40B4-BE49-F238E27FC236}">
                <a16:creationId xmlns:a16="http://schemas.microsoft.com/office/drawing/2014/main" id="{B18BF4C7-C036-E002-C4A7-A2A60F0B1CC9}"/>
              </a:ext>
            </a:extLst>
          </p:cNvPr>
          <p:cNvSpPr txBox="1"/>
          <p:nvPr/>
        </p:nvSpPr>
        <p:spPr>
          <a:xfrm rot="21594626">
            <a:off x="4444166" y="3162990"/>
            <a:ext cx="1416423" cy="361861"/>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b="1" dirty="0">
                <a:solidFill>
                  <a:schemeClr val="bg1"/>
                </a:solidFill>
                <a:latin typeface="Arial" panose="020B0604020202020204" pitchFamily="34" charset="0"/>
                <a:ea typeface="Red Hat Display"/>
                <a:cs typeface="Arial" panose="020B0604020202020204" pitchFamily="34" charset="0"/>
                <a:sym typeface="Red Hat Display"/>
              </a:rPr>
              <a:t>General Liability</a:t>
            </a:r>
            <a:endParaRPr sz="800" b="1" dirty="0">
              <a:solidFill>
                <a:schemeClr val="bg1"/>
              </a:solidFill>
              <a:latin typeface="Arial" panose="020B0604020202020204" pitchFamily="34" charset="0"/>
              <a:ea typeface="Red Hat Display"/>
              <a:cs typeface="Arial" panose="020B0604020202020204" pitchFamily="34" charset="0"/>
              <a:sym typeface="Red Hat Display"/>
            </a:endParaRPr>
          </a:p>
        </p:txBody>
      </p:sp>
      <p:pic>
        <p:nvPicPr>
          <p:cNvPr id="27" name="Picture 26" descr="A collection of blue icons&#10;&#10;Description automatically generated">
            <a:extLst>
              <a:ext uri="{FF2B5EF4-FFF2-40B4-BE49-F238E27FC236}">
                <a16:creationId xmlns:a16="http://schemas.microsoft.com/office/drawing/2014/main" id="{46D18563-7C95-EE81-5FC2-84A750220EB2}"/>
              </a:ext>
            </a:extLst>
          </p:cNvPr>
          <p:cNvPicPr>
            <a:picLocks noChangeAspect="1"/>
          </p:cNvPicPr>
          <p:nvPr/>
        </p:nvPicPr>
        <p:blipFill rotWithShape="1">
          <a:blip r:embed="rId11">
            <a:extLst>
              <a:ext uri="{28A0092B-C50C-407E-A947-70E740481C1C}">
                <a14:useLocalDpi xmlns:a14="http://schemas.microsoft.com/office/drawing/2010/main" val="0"/>
              </a:ext>
            </a:extLst>
          </a:blip>
          <a:srcRect r="-6870"/>
          <a:stretch/>
        </p:blipFill>
        <p:spPr>
          <a:xfrm>
            <a:off x="4777733" y="3624296"/>
            <a:ext cx="749288" cy="802292"/>
          </a:xfrm>
          <a:prstGeom prst="rect">
            <a:avLst/>
          </a:prstGeom>
        </p:spPr>
      </p:pic>
      <p:sp>
        <p:nvSpPr>
          <p:cNvPr id="31" name="Google Shape;268;p30">
            <a:extLst>
              <a:ext uri="{FF2B5EF4-FFF2-40B4-BE49-F238E27FC236}">
                <a16:creationId xmlns:a16="http://schemas.microsoft.com/office/drawing/2014/main" id="{7544FDCB-58BF-4483-CC29-B62DEE5EE139}"/>
              </a:ext>
            </a:extLst>
          </p:cNvPr>
          <p:cNvSpPr txBox="1"/>
          <p:nvPr/>
        </p:nvSpPr>
        <p:spPr>
          <a:xfrm rot="1391">
            <a:off x="4632108" y="4759142"/>
            <a:ext cx="1040538" cy="361861"/>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b="1" dirty="0">
                <a:solidFill>
                  <a:schemeClr val="bg1"/>
                </a:solidFill>
                <a:latin typeface="Arial" panose="020B0604020202020204" pitchFamily="34" charset="0"/>
                <a:ea typeface="Red Hat Display"/>
                <a:cs typeface="Arial" panose="020B0604020202020204" pitchFamily="34" charset="0"/>
                <a:sym typeface="Red Hat Display"/>
              </a:rPr>
              <a:t>Sickness</a:t>
            </a:r>
            <a:endParaRPr sz="800" b="1" dirty="0">
              <a:solidFill>
                <a:schemeClr val="bg1"/>
              </a:solidFill>
              <a:latin typeface="Arial" panose="020B0604020202020204" pitchFamily="34" charset="0"/>
              <a:ea typeface="Red Hat Display"/>
              <a:cs typeface="Arial" panose="020B0604020202020204" pitchFamily="34" charset="0"/>
              <a:sym typeface="Red Hat Display"/>
            </a:endParaRPr>
          </a:p>
        </p:txBody>
      </p:sp>
      <p:pic>
        <p:nvPicPr>
          <p:cNvPr id="35" name="Picture 34" descr="A collection of icons on a black background&#10;&#10;Description automatically generated">
            <a:extLst>
              <a:ext uri="{FF2B5EF4-FFF2-40B4-BE49-F238E27FC236}">
                <a16:creationId xmlns:a16="http://schemas.microsoft.com/office/drawing/2014/main" id="{10DC25C4-D9CD-8549-4D3C-9A27F9E1201C}"/>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4722088" y="5235565"/>
            <a:ext cx="860579" cy="772783"/>
          </a:xfrm>
          <a:prstGeom prst="rect">
            <a:avLst/>
          </a:prstGeom>
        </p:spPr>
      </p:pic>
      <p:sp>
        <p:nvSpPr>
          <p:cNvPr id="2" name="Slide Number Placeholder 1">
            <a:extLst>
              <a:ext uri="{FF2B5EF4-FFF2-40B4-BE49-F238E27FC236}">
                <a16:creationId xmlns:a16="http://schemas.microsoft.com/office/drawing/2014/main" id="{A31DFEFD-39A1-4117-F71B-361E61A859A8}"/>
              </a:ext>
            </a:extLst>
          </p:cNvPr>
          <p:cNvSpPr>
            <a:spLocks noGrp="1"/>
          </p:cNvSpPr>
          <p:nvPr>
            <p:ph type="sldNum" sz="quarter" idx="12"/>
          </p:nvPr>
        </p:nvSpPr>
        <p:spPr>
          <a:xfrm>
            <a:off x="9448800" y="6492875"/>
            <a:ext cx="2743200" cy="365125"/>
          </a:xfrm>
        </p:spPr>
        <p:txBody>
          <a:bodyPr/>
          <a:lstStyle/>
          <a:p>
            <a:fld id="{0175BF80-9736-4B37-AEFE-9C04AE005077}" type="slidenum">
              <a:rPr lang="en-GB" smtClean="0">
                <a:solidFill>
                  <a:schemeClr val="bg1"/>
                </a:solidFill>
              </a:rPr>
              <a:t>7</a:t>
            </a:fld>
            <a:endParaRPr lang="en-GB" dirty="0">
              <a:solidFill>
                <a:schemeClr val="bg1"/>
              </a:solidFill>
            </a:endParaRPr>
          </a:p>
        </p:txBody>
      </p:sp>
    </p:spTree>
    <p:extLst>
      <p:ext uri="{BB962C8B-B14F-4D97-AF65-F5344CB8AC3E}">
        <p14:creationId xmlns:p14="http://schemas.microsoft.com/office/powerpoint/2010/main" val="3943496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orful pattern with rectangles&#10;&#10;Description automatically generated">
            <a:extLst>
              <a:ext uri="{FF2B5EF4-FFF2-40B4-BE49-F238E27FC236}">
                <a16:creationId xmlns:a16="http://schemas.microsoft.com/office/drawing/2014/main" id="{1EB38366-EEE8-E9E9-0614-D73AB7B129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13F7830E-00B4-4AAD-CF2E-3B82961B750E}"/>
              </a:ext>
            </a:extLst>
          </p:cNvPr>
          <p:cNvSpPr/>
          <p:nvPr/>
        </p:nvSpPr>
        <p:spPr>
          <a:xfrm>
            <a:off x="0" y="0"/>
            <a:ext cx="12192000" cy="6858000"/>
          </a:xfrm>
          <a:prstGeom prst="rect">
            <a:avLst/>
          </a:prstGeom>
          <a:solidFill>
            <a:srgbClr val="619640">
              <a:alpha val="8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2930D34B-E3C8-CE15-39FA-7FB9EFDD8245}"/>
              </a:ext>
            </a:extLst>
          </p:cNvPr>
          <p:cNvGrpSpPr/>
          <p:nvPr/>
        </p:nvGrpSpPr>
        <p:grpSpPr>
          <a:xfrm>
            <a:off x="-1403803" y="-594360"/>
            <a:ext cx="12548110" cy="8046720"/>
            <a:chOff x="0" y="-9262"/>
            <a:chExt cx="11490706" cy="6867262"/>
          </a:xfrm>
        </p:grpSpPr>
        <p:sp>
          <p:nvSpPr>
            <p:cNvPr id="14" name="Flowchart: Delay 13">
              <a:extLst>
                <a:ext uri="{FF2B5EF4-FFF2-40B4-BE49-F238E27FC236}">
                  <a16:creationId xmlns:a16="http://schemas.microsoft.com/office/drawing/2014/main" id="{3882A910-F642-AB1E-7ADB-ACC304783C8E}"/>
                </a:ext>
              </a:extLst>
            </p:cNvPr>
            <p:cNvSpPr/>
            <p:nvPr/>
          </p:nvSpPr>
          <p:spPr>
            <a:xfrm>
              <a:off x="9499922" y="-9262"/>
              <a:ext cx="1990784" cy="6858000"/>
            </a:xfrm>
            <a:prstGeom prst="flowChartDelay">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3A3479A-C73C-59EC-C405-436FE8D14573}"/>
                </a:ext>
              </a:extLst>
            </p:cNvPr>
            <p:cNvSpPr/>
            <p:nvPr/>
          </p:nvSpPr>
          <p:spPr>
            <a:xfrm>
              <a:off x="0" y="0"/>
              <a:ext cx="9613474"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a:extLst>
              <a:ext uri="{FF2B5EF4-FFF2-40B4-BE49-F238E27FC236}">
                <a16:creationId xmlns:a16="http://schemas.microsoft.com/office/drawing/2014/main" id="{A9D9235E-E890-37BE-66D9-721AE931AE0D}"/>
              </a:ext>
            </a:extLst>
          </p:cNvPr>
          <p:cNvSpPr txBox="1"/>
          <p:nvPr/>
        </p:nvSpPr>
        <p:spPr>
          <a:xfrm>
            <a:off x="490018" y="188239"/>
            <a:ext cx="7784849" cy="830997"/>
          </a:xfrm>
          <a:prstGeom prst="rect">
            <a:avLst/>
          </a:prstGeom>
          <a:noFill/>
        </p:spPr>
        <p:txBody>
          <a:bodyPr wrap="square" rtlCol="0">
            <a:spAutoFit/>
          </a:bodyPr>
          <a:lstStyle/>
          <a:p>
            <a:r>
              <a:rPr lang="en-GB" sz="4800" dirty="0">
                <a:latin typeface="Arial" panose="020B0604020202020204" pitchFamily="34" charset="0"/>
                <a:cs typeface="Arial" panose="020B0604020202020204" pitchFamily="34" charset="0"/>
              </a:rPr>
              <a:t>Acasta’s </a:t>
            </a:r>
            <a:r>
              <a:rPr lang="en-GB" sz="4800" dirty="0">
                <a:solidFill>
                  <a:srgbClr val="619640"/>
                </a:solidFill>
                <a:latin typeface="Arial" panose="020B0604020202020204" pitchFamily="34" charset="0"/>
                <a:cs typeface="Arial" panose="020B0604020202020204" pitchFamily="34" charset="0"/>
              </a:rPr>
              <a:t>Products</a:t>
            </a:r>
          </a:p>
        </p:txBody>
      </p:sp>
      <p:sp>
        <p:nvSpPr>
          <p:cNvPr id="18" name="Google Shape;263;p30">
            <a:extLst>
              <a:ext uri="{FF2B5EF4-FFF2-40B4-BE49-F238E27FC236}">
                <a16:creationId xmlns:a16="http://schemas.microsoft.com/office/drawing/2014/main" id="{B8E7C70C-6EB7-C9C8-D9E9-E71FAF04E90C}"/>
              </a:ext>
            </a:extLst>
          </p:cNvPr>
          <p:cNvSpPr txBox="1"/>
          <p:nvPr/>
        </p:nvSpPr>
        <p:spPr>
          <a:xfrm rot="6295">
            <a:off x="1433376" y="1640068"/>
            <a:ext cx="834440" cy="361861"/>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dirty="0">
                <a:solidFill>
                  <a:schemeClr val="bg1"/>
                </a:solidFill>
                <a:latin typeface="Arial" panose="020B0604020202020204" pitchFamily="34" charset="0"/>
                <a:ea typeface="Red Hat Display"/>
                <a:cs typeface="Arial" panose="020B0604020202020204" pitchFamily="34" charset="0"/>
                <a:sym typeface="Red Hat Display"/>
              </a:rPr>
              <a:t>Accident</a:t>
            </a:r>
            <a:endParaRPr sz="800" b="1" dirty="0">
              <a:solidFill>
                <a:schemeClr val="bg1"/>
              </a:solidFill>
              <a:latin typeface="Arial" panose="020B0604020202020204" pitchFamily="34" charset="0"/>
              <a:ea typeface="Red Hat Display"/>
              <a:cs typeface="Arial" panose="020B0604020202020204" pitchFamily="34" charset="0"/>
              <a:sym typeface="Red Hat Display"/>
            </a:endParaRPr>
          </a:p>
        </p:txBody>
      </p:sp>
      <p:sp>
        <p:nvSpPr>
          <p:cNvPr id="20" name="Google Shape;268;p30">
            <a:extLst>
              <a:ext uri="{FF2B5EF4-FFF2-40B4-BE49-F238E27FC236}">
                <a16:creationId xmlns:a16="http://schemas.microsoft.com/office/drawing/2014/main" id="{7DB086A6-B752-9FB5-6629-690E9D92777D}"/>
              </a:ext>
            </a:extLst>
          </p:cNvPr>
          <p:cNvSpPr txBox="1"/>
          <p:nvPr/>
        </p:nvSpPr>
        <p:spPr>
          <a:xfrm rot="1846">
            <a:off x="4397204" y="1622420"/>
            <a:ext cx="1040040" cy="361861"/>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dirty="0">
                <a:solidFill>
                  <a:schemeClr val="bg1"/>
                </a:solidFill>
                <a:latin typeface="Arial" panose="020B0604020202020204" pitchFamily="34" charset="0"/>
                <a:ea typeface="Red Hat Display"/>
                <a:cs typeface="Arial" panose="020B0604020202020204" pitchFamily="34" charset="0"/>
                <a:sym typeface="Red Hat Display"/>
              </a:rPr>
              <a:t>Assistance</a:t>
            </a:r>
            <a:endParaRPr sz="800" b="1" dirty="0">
              <a:solidFill>
                <a:schemeClr val="bg1"/>
              </a:solidFill>
              <a:latin typeface="Arial" panose="020B0604020202020204" pitchFamily="34" charset="0"/>
              <a:ea typeface="Red Hat Display"/>
              <a:cs typeface="Arial" panose="020B0604020202020204" pitchFamily="34" charset="0"/>
              <a:sym typeface="Red Hat Display"/>
            </a:endParaRPr>
          </a:p>
        </p:txBody>
      </p:sp>
      <p:sp>
        <p:nvSpPr>
          <p:cNvPr id="21" name="Google Shape;273;p30">
            <a:extLst>
              <a:ext uri="{FF2B5EF4-FFF2-40B4-BE49-F238E27FC236}">
                <a16:creationId xmlns:a16="http://schemas.microsoft.com/office/drawing/2014/main" id="{9766EADC-6ABD-F65C-A96A-B2D4A71B5A3A}"/>
              </a:ext>
            </a:extLst>
          </p:cNvPr>
          <p:cNvSpPr txBox="1"/>
          <p:nvPr/>
        </p:nvSpPr>
        <p:spPr>
          <a:xfrm>
            <a:off x="7119858" y="1583118"/>
            <a:ext cx="1643530" cy="361861"/>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dirty="0">
                <a:solidFill>
                  <a:schemeClr val="bg1"/>
                </a:solidFill>
                <a:latin typeface="Arial" panose="020B0604020202020204" pitchFamily="34" charset="0"/>
                <a:ea typeface="Red Hat Display"/>
                <a:cs typeface="Arial" panose="020B0604020202020204" pitchFamily="34" charset="0"/>
                <a:sym typeface="Red Hat Display"/>
              </a:rPr>
              <a:t>Damage to Property</a:t>
            </a:r>
            <a:endParaRPr sz="800" b="1" dirty="0">
              <a:solidFill>
                <a:schemeClr val="bg1"/>
              </a:solidFill>
              <a:latin typeface="Arial" panose="020B0604020202020204" pitchFamily="34" charset="0"/>
              <a:ea typeface="Red Hat Display"/>
              <a:cs typeface="Arial" panose="020B0604020202020204" pitchFamily="34" charset="0"/>
              <a:sym typeface="Red Hat Display"/>
            </a:endParaRPr>
          </a:p>
        </p:txBody>
      </p:sp>
      <p:sp>
        <p:nvSpPr>
          <p:cNvPr id="24" name="Google Shape;263;p30">
            <a:extLst>
              <a:ext uri="{FF2B5EF4-FFF2-40B4-BE49-F238E27FC236}">
                <a16:creationId xmlns:a16="http://schemas.microsoft.com/office/drawing/2014/main" id="{8156AD74-5809-69AE-0ACB-4D287C2E55FC}"/>
              </a:ext>
            </a:extLst>
          </p:cNvPr>
          <p:cNvSpPr txBox="1"/>
          <p:nvPr/>
        </p:nvSpPr>
        <p:spPr>
          <a:xfrm rot="29668">
            <a:off x="1063984" y="3169411"/>
            <a:ext cx="1746315" cy="361861"/>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dirty="0">
                <a:solidFill>
                  <a:schemeClr val="bg1"/>
                </a:solidFill>
                <a:latin typeface="Arial" panose="020B0604020202020204" pitchFamily="34" charset="0"/>
                <a:ea typeface="Red Hat Display"/>
                <a:cs typeface="Arial" panose="020B0604020202020204" pitchFamily="34" charset="0"/>
                <a:sym typeface="Red Hat Display"/>
              </a:rPr>
              <a:t>Fire &amp; Natural Forces</a:t>
            </a:r>
            <a:endParaRPr sz="800" b="1" dirty="0">
              <a:solidFill>
                <a:schemeClr val="bg1"/>
              </a:solidFill>
              <a:latin typeface="Arial" panose="020B0604020202020204" pitchFamily="34" charset="0"/>
              <a:ea typeface="Red Hat Display"/>
              <a:cs typeface="Arial" panose="020B0604020202020204" pitchFamily="34" charset="0"/>
              <a:sym typeface="Red Hat Display"/>
            </a:endParaRPr>
          </a:p>
        </p:txBody>
      </p:sp>
      <p:sp>
        <p:nvSpPr>
          <p:cNvPr id="25" name="Google Shape;268;p30">
            <a:extLst>
              <a:ext uri="{FF2B5EF4-FFF2-40B4-BE49-F238E27FC236}">
                <a16:creationId xmlns:a16="http://schemas.microsoft.com/office/drawing/2014/main" id="{B18BF4C7-C036-E002-C4A7-A2A60F0B1CC9}"/>
              </a:ext>
            </a:extLst>
          </p:cNvPr>
          <p:cNvSpPr txBox="1"/>
          <p:nvPr/>
        </p:nvSpPr>
        <p:spPr>
          <a:xfrm rot="21594626">
            <a:off x="4253879" y="3162990"/>
            <a:ext cx="1416423" cy="361861"/>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dirty="0">
                <a:solidFill>
                  <a:schemeClr val="bg1"/>
                </a:solidFill>
                <a:latin typeface="Arial" panose="020B0604020202020204" pitchFamily="34" charset="0"/>
                <a:ea typeface="Red Hat Display"/>
                <a:cs typeface="Arial" panose="020B0604020202020204" pitchFamily="34" charset="0"/>
                <a:sym typeface="Red Hat Display"/>
              </a:rPr>
              <a:t>General Liability</a:t>
            </a:r>
            <a:endParaRPr sz="800" b="1" dirty="0">
              <a:solidFill>
                <a:schemeClr val="bg1"/>
              </a:solidFill>
              <a:latin typeface="Arial" panose="020B0604020202020204" pitchFamily="34" charset="0"/>
              <a:ea typeface="Red Hat Display"/>
              <a:cs typeface="Arial" panose="020B0604020202020204" pitchFamily="34" charset="0"/>
              <a:sym typeface="Red Hat Display"/>
            </a:endParaRPr>
          </a:p>
        </p:txBody>
      </p:sp>
      <p:sp>
        <p:nvSpPr>
          <p:cNvPr id="26" name="Google Shape;273;p30">
            <a:extLst>
              <a:ext uri="{FF2B5EF4-FFF2-40B4-BE49-F238E27FC236}">
                <a16:creationId xmlns:a16="http://schemas.microsoft.com/office/drawing/2014/main" id="{89618BED-35D0-98E3-B8C1-4C5091280C78}"/>
              </a:ext>
            </a:extLst>
          </p:cNvPr>
          <p:cNvSpPr txBox="1"/>
          <p:nvPr/>
        </p:nvSpPr>
        <p:spPr>
          <a:xfrm rot="15473">
            <a:off x="7292372" y="3131257"/>
            <a:ext cx="1408464" cy="361861"/>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dirty="0">
                <a:solidFill>
                  <a:schemeClr val="bg1"/>
                </a:solidFill>
                <a:latin typeface="Arial" panose="020B0604020202020204" pitchFamily="34" charset="0"/>
                <a:ea typeface="Red Hat Display"/>
                <a:cs typeface="Arial" panose="020B0604020202020204" pitchFamily="34" charset="0"/>
                <a:sym typeface="Red Hat Display"/>
              </a:rPr>
              <a:t>Legal Expenses</a:t>
            </a:r>
            <a:endParaRPr sz="800" b="1" dirty="0">
              <a:solidFill>
                <a:schemeClr val="bg1"/>
              </a:solidFill>
              <a:latin typeface="Arial" panose="020B0604020202020204" pitchFamily="34" charset="0"/>
              <a:ea typeface="Red Hat Display"/>
              <a:cs typeface="Arial" panose="020B0604020202020204" pitchFamily="34" charset="0"/>
              <a:sym typeface="Red Hat Display"/>
            </a:endParaRPr>
          </a:p>
        </p:txBody>
      </p:sp>
      <p:sp>
        <p:nvSpPr>
          <p:cNvPr id="31" name="Google Shape;268;p30">
            <a:extLst>
              <a:ext uri="{FF2B5EF4-FFF2-40B4-BE49-F238E27FC236}">
                <a16:creationId xmlns:a16="http://schemas.microsoft.com/office/drawing/2014/main" id="{7544FDCB-58BF-4483-CC29-B62DEE5EE139}"/>
              </a:ext>
            </a:extLst>
          </p:cNvPr>
          <p:cNvSpPr txBox="1"/>
          <p:nvPr/>
        </p:nvSpPr>
        <p:spPr>
          <a:xfrm rot="1391">
            <a:off x="4382515" y="4759142"/>
            <a:ext cx="1040538" cy="361861"/>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b="1" dirty="0">
                <a:solidFill>
                  <a:schemeClr val="bg1"/>
                </a:solidFill>
                <a:latin typeface="Arial" panose="020B0604020202020204" pitchFamily="34" charset="0"/>
                <a:ea typeface="Red Hat Display"/>
                <a:cs typeface="Arial" panose="020B0604020202020204" pitchFamily="34" charset="0"/>
                <a:sym typeface="Red Hat Display"/>
              </a:rPr>
              <a:t>Sickness</a:t>
            </a:r>
            <a:endParaRPr sz="800" b="1" dirty="0">
              <a:solidFill>
                <a:schemeClr val="bg1"/>
              </a:solidFill>
              <a:latin typeface="Arial" panose="020B0604020202020204" pitchFamily="34" charset="0"/>
              <a:ea typeface="Red Hat Display"/>
              <a:cs typeface="Arial" panose="020B0604020202020204" pitchFamily="34" charset="0"/>
              <a:sym typeface="Red Hat Display"/>
            </a:endParaRPr>
          </a:p>
        </p:txBody>
      </p:sp>
      <p:sp>
        <p:nvSpPr>
          <p:cNvPr id="32" name="Google Shape;273;p30">
            <a:extLst>
              <a:ext uri="{FF2B5EF4-FFF2-40B4-BE49-F238E27FC236}">
                <a16:creationId xmlns:a16="http://schemas.microsoft.com/office/drawing/2014/main" id="{419F7273-D8B8-70BF-89AB-B068F1985656}"/>
              </a:ext>
            </a:extLst>
          </p:cNvPr>
          <p:cNvSpPr txBox="1"/>
          <p:nvPr/>
        </p:nvSpPr>
        <p:spPr>
          <a:xfrm rot="20221">
            <a:off x="7478823" y="4726290"/>
            <a:ext cx="1062522" cy="361862"/>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dirty="0">
                <a:solidFill>
                  <a:schemeClr val="bg1"/>
                </a:solidFill>
                <a:latin typeface="Arial" panose="020B0604020202020204" pitchFamily="34" charset="0"/>
                <a:ea typeface="Red Hat Display"/>
                <a:cs typeface="Arial" panose="020B0604020202020204" pitchFamily="34" charset="0"/>
                <a:sym typeface="Red Hat Display"/>
              </a:rPr>
              <a:t>Suretyship</a:t>
            </a:r>
            <a:endParaRPr sz="800" b="1" dirty="0">
              <a:solidFill>
                <a:schemeClr val="bg1"/>
              </a:solidFill>
              <a:latin typeface="Arial" panose="020B0604020202020204" pitchFamily="34" charset="0"/>
              <a:ea typeface="Red Hat Display"/>
              <a:cs typeface="Arial" panose="020B0604020202020204" pitchFamily="34" charset="0"/>
              <a:sym typeface="Red Hat Display"/>
            </a:endParaRPr>
          </a:p>
        </p:txBody>
      </p:sp>
      <p:grpSp>
        <p:nvGrpSpPr>
          <p:cNvPr id="11" name="Group 10">
            <a:extLst>
              <a:ext uri="{FF2B5EF4-FFF2-40B4-BE49-F238E27FC236}">
                <a16:creationId xmlns:a16="http://schemas.microsoft.com/office/drawing/2014/main" id="{57B1F1F8-E952-F034-E3EE-1F46515EF96C}"/>
              </a:ext>
            </a:extLst>
          </p:cNvPr>
          <p:cNvGrpSpPr/>
          <p:nvPr/>
        </p:nvGrpSpPr>
        <p:grpSpPr>
          <a:xfrm>
            <a:off x="189222" y="1184811"/>
            <a:ext cx="3294835" cy="5433675"/>
            <a:chOff x="189222" y="1184811"/>
            <a:chExt cx="3294835" cy="5433675"/>
          </a:xfrm>
        </p:grpSpPr>
        <p:pic>
          <p:nvPicPr>
            <p:cNvPr id="38" name="Picture 37" descr="A group of squares with blue and white stripes&#10;&#10;Description automatically generated">
              <a:extLst>
                <a:ext uri="{FF2B5EF4-FFF2-40B4-BE49-F238E27FC236}">
                  <a16:creationId xmlns:a16="http://schemas.microsoft.com/office/drawing/2014/main" id="{8BAE166C-EDE6-4E7A-C3F9-7C54F29AF5D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89222" y="4982285"/>
              <a:ext cx="3294835" cy="1636201"/>
            </a:xfrm>
            <a:prstGeom prst="rect">
              <a:avLst/>
            </a:prstGeom>
          </p:spPr>
        </p:pic>
        <p:pic>
          <p:nvPicPr>
            <p:cNvPr id="41" name="Picture 40" descr="A group of squares with blue and white stripes&#10;&#10;Description automatically generated">
              <a:extLst>
                <a:ext uri="{FF2B5EF4-FFF2-40B4-BE49-F238E27FC236}">
                  <a16:creationId xmlns:a16="http://schemas.microsoft.com/office/drawing/2014/main" id="{36DBE98C-CF39-0529-7558-E95114DD5CE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89222" y="3134297"/>
              <a:ext cx="3294835" cy="1636201"/>
            </a:xfrm>
            <a:prstGeom prst="rect">
              <a:avLst/>
            </a:prstGeom>
          </p:spPr>
        </p:pic>
        <p:pic>
          <p:nvPicPr>
            <p:cNvPr id="43" name="Picture 42" descr="A group of squares with blue and white stripes&#10;&#10;Description automatically generated">
              <a:extLst>
                <a:ext uri="{FF2B5EF4-FFF2-40B4-BE49-F238E27FC236}">
                  <a16:creationId xmlns:a16="http://schemas.microsoft.com/office/drawing/2014/main" id="{26BF4B9E-5C8D-D7F3-A2B4-4811D80934A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89222" y="1282745"/>
              <a:ext cx="3294835" cy="1636201"/>
            </a:xfrm>
            <a:prstGeom prst="rect">
              <a:avLst/>
            </a:prstGeom>
          </p:spPr>
        </p:pic>
        <p:sp>
          <p:nvSpPr>
            <p:cNvPr id="45" name="Oval 44">
              <a:extLst>
                <a:ext uri="{FF2B5EF4-FFF2-40B4-BE49-F238E27FC236}">
                  <a16:creationId xmlns:a16="http://schemas.microsoft.com/office/drawing/2014/main" id="{61D5A158-9198-D608-38B1-0F3B81F76528}"/>
                </a:ext>
              </a:extLst>
            </p:cNvPr>
            <p:cNvSpPr/>
            <p:nvPr/>
          </p:nvSpPr>
          <p:spPr>
            <a:xfrm>
              <a:off x="1490774" y="1184811"/>
              <a:ext cx="691731" cy="692240"/>
            </a:xfrm>
            <a:prstGeom prst="ellipse">
              <a:avLst/>
            </a:prstGeom>
            <a:solidFill>
              <a:schemeClr val="bg1"/>
            </a:solidFill>
            <a:ln w="28575">
              <a:solidFill>
                <a:srgbClr val="1E40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dirty="0"/>
            </a:p>
          </p:txBody>
        </p:sp>
        <p:pic>
          <p:nvPicPr>
            <p:cNvPr id="46" name="Picture 45" descr="A blue shield with a white car on it&#10;&#10;Description automatically generated">
              <a:extLst>
                <a:ext uri="{FF2B5EF4-FFF2-40B4-BE49-F238E27FC236}">
                  <a16:creationId xmlns:a16="http://schemas.microsoft.com/office/drawing/2014/main" id="{E5C16647-C2B2-5FB6-E5F1-CC6C390BF6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8332" y="1376232"/>
              <a:ext cx="336615" cy="332178"/>
            </a:xfrm>
            <a:prstGeom prst="rect">
              <a:avLst/>
            </a:prstGeom>
          </p:spPr>
        </p:pic>
        <p:sp>
          <p:nvSpPr>
            <p:cNvPr id="49" name="Oval 48">
              <a:extLst>
                <a:ext uri="{FF2B5EF4-FFF2-40B4-BE49-F238E27FC236}">
                  <a16:creationId xmlns:a16="http://schemas.microsoft.com/office/drawing/2014/main" id="{6452337A-7FB3-5A86-1093-C9937D39D4C5}"/>
                </a:ext>
              </a:extLst>
            </p:cNvPr>
            <p:cNvSpPr/>
            <p:nvPr/>
          </p:nvSpPr>
          <p:spPr>
            <a:xfrm>
              <a:off x="1490774" y="3060048"/>
              <a:ext cx="691731" cy="692240"/>
            </a:xfrm>
            <a:prstGeom prst="ellipse">
              <a:avLst/>
            </a:prstGeom>
            <a:solidFill>
              <a:schemeClr val="bg1"/>
            </a:solidFill>
            <a:ln w="28575">
              <a:solidFill>
                <a:srgbClr val="1E40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grpSp>
          <p:nvGrpSpPr>
            <p:cNvPr id="50" name="Group 49">
              <a:extLst>
                <a:ext uri="{FF2B5EF4-FFF2-40B4-BE49-F238E27FC236}">
                  <a16:creationId xmlns:a16="http://schemas.microsoft.com/office/drawing/2014/main" id="{25DCBBEC-A53B-D9D2-6CA2-F5B7EACE746A}"/>
                </a:ext>
              </a:extLst>
            </p:cNvPr>
            <p:cNvGrpSpPr/>
            <p:nvPr/>
          </p:nvGrpSpPr>
          <p:grpSpPr>
            <a:xfrm>
              <a:off x="1595327" y="3182505"/>
              <a:ext cx="482625" cy="423954"/>
              <a:chOff x="6394575" y="2629495"/>
              <a:chExt cx="733425" cy="733426"/>
            </a:xfrm>
          </p:grpSpPr>
          <p:sp>
            <p:nvSpPr>
              <p:cNvPr id="51" name="Rectangle: Rounded Corners 50">
                <a:extLst>
                  <a:ext uri="{FF2B5EF4-FFF2-40B4-BE49-F238E27FC236}">
                    <a16:creationId xmlns:a16="http://schemas.microsoft.com/office/drawing/2014/main" id="{AAB0A9A3-F541-2EFD-223E-3D78D09D217F}"/>
                  </a:ext>
                </a:extLst>
              </p:cNvPr>
              <p:cNvSpPr/>
              <p:nvPr/>
            </p:nvSpPr>
            <p:spPr>
              <a:xfrm>
                <a:off x="6394575" y="2629496"/>
                <a:ext cx="733425" cy="7334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pic>
            <p:nvPicPr>
              <p:cNvPr id="52" name="Picture 51" descr="A picture containing text, sign&#10;&#10;Description automatically generated">
                <a:extLst>
                  <a:ext uri="{FF2B5EF4-FFF2-40B4-BE49-F238E27FC236}">
                    <a16:creationId xmlns:a16="http://schemas.microsoft.com/office/drawing/2014/main" id="{CBC27EB0-3503-E29E-3695-5E90704BD2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55988" y="2629495"/>
                <a:ext cx="646331" cy="646331"/>
              </a:xfrm>
              <a:prstGeom prst="rect">
                <a:avLst/>
              </a:prstGeom>
            </p:spPr>
          </p:pic>
        </p:grpSp>
        <p:sp>
          <p:nvSpPr>
            <p:cNvPr id="57" name="Oval 56">
              <a:extLst>
                <a:ext uri="{FF2B5EF4-FFF2-40B4-BE49-F238E27FC236}">
                  <a16:creationId xmlns:a16="http://schemas.microsoft.com/office/drawing/2014/main" id="{D7ADE874-356F-2419-54AB-8C00016E82D6}"/>
                </a:ext>
              </a:extLst>
            </p:cNvPr>
            <p:cNvSpPr/>
            <p:nvPr/>
          </p:nvSpPr>
          <p:spPr>
            <a:xfrm>
              <a:off x="1490774" y="4888700"/>
              <a:ext cx="691731" cy="692240"/>
            </a:xfrm>
            <a:prstGeom prst="ellipse">
              <a:avLst/>
            </a:prstGeom>
            <a:solidFill>
              <a:schemeClr val="bg1"/>
            </a:solidFill>
            <a:ln w="28575">
              <a:solidFill>
                <a:srgbClr val="1E40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pic>
          <p:nvPicPr>
            <p:cNvPr id="59" name="Picture 58" descr="Icon&#10;&#10;Description automatically generated">
              <a:extLst>
                <a:ext uri="{FF2B5EF4-FFF2-40B4-BE49-F238E27FC236}">
                  <a16:creationId xmlns:a16="http://schemas.microsoft.com/office/drawing/2014/main" id="{B5B161D7-97CE-A4A7-9E7C-F1029A8F23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20101" y="5053130"/>
              <a:ext cx="433076" cy="433076"/>
            </a:xfrm>
            <a:prstGeom prst="rect">
              <a:avLst/>
            </a:prstGeom>
          </p:spPr>
        </p:pic>
        <p:sp>
          <p:nvSpPr>
            <p:cNvPr id="66" name="TextBox 65">
              <a:extLst>
                <a:ext uri="{FF2B5EF4-FFF2-40B4-BE49-F238E27FC236}">
                  <a16:creationId xmlns:a16="http://schemas.microsoft.com/office/drawing/2014/main" id="{81E0B872-D32A-FE4B-3F13-5AB0A2C6BD34}"/>
                </a:ext>
              </a:extLst>
            </p:cNvPr>
            <p:cNvSpPr txBox="1"/>
            <p:nvPr/>
          </p:nvSpPr>
          <p:spPr>
            <a:xfrm>
              <a:off x="562275" y="3927839"/>
              <a:ext cx="2572239" cy="6001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a:rPr>
                <a:t>Financial protection against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a:rPr>
                <a:t>punctures, blowouts, or damage caused by road hazards.</a:t>
              </a:r>
            </a:p>
          </p:txBody>
        </p:sp>
        <p:sp>
          <p:nvSpPr>
            <p:cNvPr id="67" name="TextBox 66">
              <a:extLst>
                <a:ext uri="{FF2B5EF4-FFF2-40B4-BE49-F238E27FC236}">
                  <a16:creationId xmlns:a16="http://schemas.microsoft.com/office/drawing/2014/main" id="{D6D4B27B-D574-EA56-42C1-0E912B642D66}"/>
                </a:ext>
              </a:extLst>
            </p:cNvPr>
            <p:cNvSpPr txBox="1"/>
            <p:nvPr/>
          </p:nvSpPr>
          <p:spPr>
            <a:xfrm>
              <a:off x="1009793" y="3711555"/>
              <a:ext cx="1653692"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1" i="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a:rPr>
                <a:t>Tyre Insurance</a:t>
              </a:r>
              <a:endParaRPr kumimoji="0" lang="en-GB" sz="12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a:endParaRPr>
            </a:p>
          </p:txBody>
        </p:sp>
        <p:sp>
          <p:nvSpPr>
            <p:cNvPr id="71" name="TextBox 70">
              <a:extLst>
                <a:ext uri="{FF2B5EF4-FFF2-40B4-BE49-F238E27FC236}">
                  <a16:creationId xmlns:a16="http://schemas.microsoft.com/office/drawing/2014/main" id="{02AC7146-3C2F-2445-7747-C9A5580312BE}"/>
                </a:ext>
              </a:extLst>
            </p:cNvPr>
            <p:cNvSpPr txBox="1"/>
            <p:nvPr/>
          </p:nvSpPr>
          <p:spPr>
            <a:xfrm>
              <a:off x="632973" y="5943991"/>
              <a:ext cx="2407333" cy="430887"/>
            </a:xfrm>
            <a:prstGeom prst="rect">
              <a:avLst/>
            </a:prstGeom>
            <a:noFill/>
          </p:spPr>
          <p:txBody>
            <a:bodyPr wrap="square">
              <a:spAutoFit/>
            </a:bodyPr>
            <a:lstStyle/>
            <a:p>
              <a:pPr algn="ctr"/>
              <a:r>
                <a:rPr lang="en-GB" sz="1100" dirty="0">
                  <a:latin typeface="Arial" panose="020B0604020202020204" pitchFamily="34" charset="0"/>
                  <a:cs typeface="Arial" panose="020B0604020202020204" pitchFamily="34" charset="0"/>
                </a:rPr>
                <a:t>Provides 24/7 assistance, including home starts and claims abroad. </a:t>
              </a:r>
            </a:p>
          </p:txBody>
        </p:sp>
        <p:sp>
          <p:nvSpPr>
            <p:cNvPr id="74" name="TextBox 73">
              <a:extLst>
                <a:ext uri="{FF2B5EF4-FFF2-40B4-BE49-F238E27FC236}">
                  <a16:creationId xmlns:a16="http://schemas.microsoft.com/office/drawing/2014/main" id="{F7AFB7AA-C86A-D275-028F-6D3F657209D8}"/>
                </a:ext>
              </a:extLst>
            </p:cNvPr>
            <p:cNvSpPr txBox="1"/>
            <p:nvPr/>
          </p:nvSpPr>
          <p:spPr>
            <a:xfrm>
              <a:off x="815823" y="5581086"/>
              <a:ext cx="2041632" cy="276999"/>
            </a:xfrm>
            <a:prstGeom prst="rect">
              <a:avLst/>
            </a:prstGeom>
            <a:noFill/>
          </p:spPr>
          <p:txBody>
            <a:bodyPr wrap="square">
              <a:spAutoFit/>
            </a:bodyPr>
            <a:lstStyle/>
            <a:p>
              <a:pPr algn="ctr"/>
              <a:r>
                <a:rPr lang="en-GB" sz="1200" b="1" dirty="0">
                  <a:latin typeface="Arial" panose="020B0604020202020204" pitchFamily="34" charset="0"/>
                  <a:cs typeface="Arial" panose="020B0604020202020204" pitchFamily="34" charset="0"/>
                </a:rPr>
                <a:t>Motor Breakdown Cover</a:t>
              </a:r>
              <a:endParaRPr lang="en-GB" sz="1200" dirty="0">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A1AC84C8-A7C7-0CC2-6B29-E8BA4B76D8DF}"/>
                </a:ext>
              </a:extLst>
            </p:cNvPr>
            <p:cNvSpPr txBox="1"/>
            <p:nvPr/>
          </p:nvSpPr>
          <p:spPr>
            <a:xfrm>
              <a:off x="1012781" y="1838260"/>
              <a:ext cx="1647716" cy="276999"/>
            </a:xfrm>
            <a:prstGeom prst="rect">
              <a:avLst/>
            </a:prstGeom>
            <a:noFill/>
          </p:spPr>
          <p:txBody>
            <a:bodyPr wrap="square">
              <a:spAutoFit/>
            </a:bodyPr>
            <a:lstStyle/>
            <a:p>
              <a:pPr algn="ctr"/>
              <a:r>
                <a:rPr lang="en-GB" sz="1200" b="1" dirty="0">
                  <a:latin typeface="Arial" panose="020B0604020202020204" pitchFamily="34" charset="0"/>
                  <a:cs typeface="Arial" panose="020B0604020202020204" pitchFamily="34" charset="0"/>
                </a:rPr>
                <a:t>Car Hire Excess</a:t>
              </a:r>
              <a:endParaRPr lang="en-GB" sz="1200" dirty="0">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9B662A19-0D37-A73E-9486-2EB40DB2B608}"/>
                </a:ext>
              </a:extLst>
            </p:cNvPr>
            <p:cNvSpPr txBox="1"/>
            <p:nvPr/>
          </p:nvSpPr>
          <p:spPr>
            <a:xfrm>
              <a:off x="434955" y="2187786"/>
              <a:ext cx="2803369" cy="600164"/>
            </a:xfrm>
            <a:prstGeom prst="rect">
              <a:avLst/>
            </a:prstGeom>
            <a:noFill/>
          </p:spPr>
          <p:txBody>
            <a:bodyPr wrap="square">
              <a:spAutoFit/>
            </a:bodyPr>
            <a:lstStyle/>
            <a:p>
              <a:pPr algn="ctr"/>
              <a:r>
                <a:rPr lang="en-GB" sz="1100" dirty="0">
                  <a:latin typeface="Arial" panose="020B0604020202020204" pitchFamily="34" charset="0"/>
                  <a:cs typeface="Arial" panose="020B0604020202020204" pitchFamily="34" charset="0"/>
                </a:rPr>
                <a:t>Designed to provide coverage for the cost of rental cancellation and personal accidents.</a:t>
              </a:r>
            </a:p>
          </p:txBody>
        </p:sp>
      </p:grpSp>
      <p:grpSp>
        <p:nvGrpSpPr>
          <p:cNvPr id="8" name="Group 7">
            <a:extLst>
              <a:ext uri="{FF2B5EF4-FFF2-40B4-BE49-F238E27FC236}">
                <a16:creationId xmlns:a16="http://schemas.microsoft.com/office/drawing/2014/main" id="{AD2B39C6-B460-8BF4-939B-771FACD8E666}"/>
              </a:ext>
            </a:extLst>
          </p:cNvPr>
          <p:cNvGrpSpPr/>
          <p:nvPr/>
        </p:nvGrpSpPr>
        <p:grpSpPr>
          <a:xfrm>
            <a:off x="3426394" y="1168755"/>
            <a:ext cx="3294835" cy="5453975"/>
            <a:chOff x="3198390" y="1168755"/>
            <a:chExt cx="3294835" cy="5453975"/>
          </a:xfrm>
        </p:grpSpPr>
        <p:pic>
          <p:nvPicPr>
            <p:cNvPr id="37" name="Picture 36" descr="A group of squares with blue and white stripes&#10;&#10;Description automatically generated">
              <a:extLst>
                <a:ext uri="{FF2B5EF4-FFF2-40B4-BE49-F238E27FC236}">
                  <a16:creationId xmlns:a16="http://schemas.microsoft.com/office/drawing/2014/main" id="{05BA6A91-722A-DE70-1F13-6C929BB2F58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198390" y="4986529"/>
              <a:ext cx="3294835" cy="1636201"/>
            </a:xfrm>
            <a:prstGeom prst="rect">
              <a:avLst/>
            </a:prstGeom>
          </p:spPr>
        </p:pic>
        <p:pic>
          <p:nvPicPr>
            <p:cNvPr id="40" name="Picture 39" descr="A group of squares with blue and white stripes&#10;&#10;Description automatically generated">
              <a:extLst>
                <a:ext uri="{FF2B5EF4-FFF2-40B4-BE49-F238E27FC236}">
                  <a16:creationId xmlns:a16="http://schemas.microsoft.com/office/drawing/2014/main" id="{0A15442F-261E-32BF-65C8-B17363A809A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198390" y="3113323"/>
              <a:ext cx="3294835" cy="1636201"/>
            </a:xfrm>
            <a:prstGeom prst="rect">
              <a:avLst/>
            </a:prstGeom>
          </p:spPr>
        </p:pic>
        <p:pic>
          <p:nvPicPr>
            <p:cNvPr id="42" name="Picture 41" descr="A group of squares with blue and white stripes&#10;&#10;Description automatically generated">
              <a:extLst>
                <a:ext uri="{FF2B5EF4-FFF2-40B4-BE49-F238E27FC236}">
                  <a16:creationId xmlns:a16="http://schemas.microsoft.com/office/drawing/2014/main" id="{D180F498-0CBA-FEB4-4D98-3D2F4C764F5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198390" y="1269402"/>
              <a:ext cx="3294835" cy="1636201"/>
            </a:xfrm>
            <a:prstGeom prst="rect">
              <a:avLst/>
            </a:prstGeom>
          </p:spPr>
        </p:pic>
        <p:sp>
          <p:nvSpPr>
            <p:cNvPr id="47" name="Oval 46">
              <a:extLst>
                <a:ext uri="{FF2B5EF4-FFF2-40B4-BE49-F238E27FC236}">
                  <a16:creationId xmlns:a16="http://schemas.microsoft.com/office/drawing/2014/main" id="{0D19D098-341F-2A9C-8AB7-2B1842A32786}"/>
                </a:ext>
              </a:extLst>
            </p:cNvPr>
            <p:cNvSpPr/>
            <p:nvPr/>
          </p:nvSpPr>
          <p:spPr>
            <a:xfrm>
              <a:off x="4499942" y="1168755"/>
              <a:ext cx="691731" cy="692240"/>
            </a:xfrm>
            <a:prstGeom prst="ellipse">
              <a:avLst/>
            </a:prstGeom>
            <a:solidFill>
              <a:schemeClr val="bg1"/>
            </a:solidFill>
            <a:ln w="28575">
              <a:solidFill>
                <a:srgbClr val="1E40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pic>
          <p:nvPicPr>
            <p:cNvPr id="48" name="Picture 47" descr="Icon&#10;&#10;Description automatically generated">
              <a:extLst>
                <a:ext uri="{FF2B5EF4-FFF2-40B4-BE49-F238E27FC236}">
                  <a16:creationId xmlns:a16="http://schemas.microsoft.com/office/drawing/2014/main" id="{57B29FD8-9528-9BFD-A946-9A03AB5D15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08878" y="1285323"/>
              <a:ext cx="473859" cy="473859"/>
            </a:xfrm>
            <a:prstGeom prst="rect">
              <a:avLst/>
            </a:prstGeom>
          </p:spPr>
        </p:pic>
        <p:sp>
          <p:nvSpPr>
            <p:cNvPr id="53" name="Oval 52">
              <a:extLst>
                <a:ext uri="{FF2B5EF4-FFF2-40B4-BE49-F238E27FC236}">
                  <a16:creationId xmlns:a16="http://schemas.microsoft.com/office/drawing/2014/main" id="{CE573AEE-7755-94A3-D9E4-FB3A3A336294}"/>
                </a:ext>
              </a:extLst>
            </p:cNvPr>
            <p:cNvSpPr/>
            <p:nvPr/>
          </p:nvSpPr>
          <p:spPr>
            <a:xfrm>
              <a:off x="4499942" y="3036756"/>
              <a:ext cx="691731" cy="692240"/>
            </a:xfrm>
            <a:prstGeom prst="ellipse">
              <a:avLst/>
            </a:prstGeom>
            <a:solidFill>
              <a:schemeClr val="bg1"/>
            </a:solidFill>
            <a:ln w="28575">
              <a:solidFill>
                <a:srgbClr val="1E40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pic>
          <p:nvPicPr>
            <p:cNvPr id="54" name="Picture 53" descr="Icon&#10;&#10;Description automatically generated">
              <a:extLst>
                <a:ext uri="{FF2B5EF4-FFF2-40B4-BE49-F238E27FC236}">
                  <a16:creationId xmlns:a16="http://schemas.microsoft.com/office/drawing/2014/main" id="{E53F16CC-433C-D78C-E759-C21A390B39F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78473" y="3192802"/>
              <a:ext cx="334669" cy="341362"/>
            </a:xfrm>
            <a:prstGeom prst="rect">
              <a:avLst/>
            </a:prstGeom>
          </p:spPr>
        </p:pic>
        <p:sp>
          <p:nvSpPr>
            <p:cNvPr id="58" name="Oval 57">
              <a:extLst>
                <a:ext uri="{FF2B5EF4-FFF2-40B4-BE49-F238E27FC236}">
                  <a16:creationId xmlns:a16="http://schemas.microsoft.com/office/drawing/2014/main" id="{DA31FC90-3C93-4D31-0D65-380F137DF6B9}"/>
                </a:ext>
              </a:extLst>
            </p:cNvPr>
            <p:cNvSpPr/>
            <p:nvPr/>
          </p:nvSpPr>
          <p:spPr>
            <a:xfrm>
              <a:off x="4499942" y="4878848"/>
              <a:ext cx="691731" cy="692240"/>
            </a:xfrm>
            <a:prstGeom prst="ellipse">
              <a:avLst/>
            </a:prstGeom>
            <a:solidFill>
              <a:schemeClr val="bg1"/>
            </a:solidFill>
            <a:ln w="28575">
              <a:solidFill>
                <a:srgbClr val="1E40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pic>
          <p:nvPicPr>
            <p:cNvPr id="60" name="Picture 59" descr="Icon&#10;&#10;Description automatically generated">
              <a:extLst>
                <a:ext uri="{FF2B5EF4-FFF2-40B4-BE49-F238E27FC236}">
                  <a16:creationId xmlns:a16="http://schemas.microsoft.com/office/drawing/2014/main" id="{56EDCEBD-3D90-85B6-7DE8-3F47621053B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64438" y="5058967"/>
              <a:ext cx="362738" cy="362738"/>
            </a:xfrm>
            <a:prstGeom prst="rect">
              <a:avLst/>
            </a:prstGeom>
          </p:spPr>
        </p:pic>
        <p:sp>
          <p:nvSpPr>
            <p:cNvPr id="65" name="TextBox 64">
              <a:extLst>
                <a:ext uri="{FF2B5EF4-FFF2-40B4-BE49-F238E27FC236}">
                  <a16:creationId xmlns:a16="http://schemas.microsoft.com/office/drawing/2014/main" id="{232DE964-CA1D-94BD-603B-D93A0123A620}"/>
                </a:ext>
              </a:extLst>
            </p:cNvPr>
            <p:cNvSpPr txBox="1"/>
            <p:nvPr/>
          </p:nvSpPr>
          <p:spPr>
            <a:xfrm>
              <a:off x="3780229" y="3951015"/>
              <a:ext cx="2180842" cy="430887"/>
            </a:xfrm>
            <a:prstGeom prst="rect">
              <a:avLst/>
            </a:prstGeom>
            <a:noFill/>
          </p:spPr>
          <p:txBody>
            <a:bodyPr wrap="square">
              <a:spAutoFit/>
            </a:bodyPr>
            <a:lstStyle/>
            <a:p>
              <a:pPr algn="ctr"/>
              <a:r>
                <a:rPr lang="en-GB" sz="1100" dirty="0">
                  <a:latin typeface="Arial" panose="020B0604020202020204" pitchFamily="34" charset="0"/>
                  <a:cs typeface="Arial" panose="020B0604020202020204" pitchFamily="34" charset="0"/>
                </a:rPr>
                <a:t>For losses from damage to a rental car.</a:t>
              </a:r>
            </a:p>
          </p:txBody>
        </p:sp>
        <p:sp>
          <p:nvSpPr>
            <p:cNvPr id="68" name="TextBox 67">
              <a:extLst>
                <a:ext uri="{FF2B5EF4-FFF2-40B4-BE49-F238E27FC236}">
                  <a16:creationId xmlns:a16="http://schemas.microsoft.com/office/drawing/2014/main" id="{F83A3687-B9C1-D39C-2377-C1EFC4C6E4CD}"/>
                </a:ext>
              </a:extLst>
            </p:cNvPr>
            <p:cNvSpPr txBox="1"/>
            <p:nvPr/>
          </p:nvSpPr>
          <p:spPr>
            <a:xfrm>
              <a:off x="3697144" y="3677249"/>
              <a:ext cx="2297326" cy="276999"/>
            </a:xfrm>
            <a:prstGeom prst="rect">
              <a:avLst/>
            </a:prstGeom>
            <a:noFill/>
          </p:spPr>
          <p:txBody>
            <a:bodyPr wrap="square">
              <a:spAutoFit/>
            </a:bodyPr>
            <a:lstStyle/>
            <a:p>
              <a:pPr algn="ctr"/>
              <a:r>
                <a:rPr lang="en-GB" sz="1200" b="1" dirty="0">
                  <a:latin typeface="Arial" panose="020B0604020202020204" pitchFamily="34" charset="0"/>
                  <a:cs typeface="Arial" panose="020B0604020202020204" pitchFamily="34" charset="0"/>
                </a:rPr>
                <a:t>Collision Damage Waiver</a:t>
              </a:r>
              <a:endParaRPr lang="en-GB" sz="1200" dirty="0">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AFAC48A7-CDA9-6FE3-F00C-C7304D2F7F43}"/>
                </a:ext>
              </a:extLst>
            </p:cNvPr>
            <p:cNvSpPr txBox="1"/>
            <p:nvPr/>
          </p:nvSpPr>
          <p:spPr>
            <a:xfrm>
              <a:off x="3523783" y="5823759"/>
              <a:ext cx="2693735" cy="600164"/>
            </a:xfrm>
            <a:prstGeom prst="rect">
              <a:avLst/>
            </a:prstGeom>
            <a:noFill/>
          </p:spPr>
          <p:txBody>
            <a:bodyPr wrap="square">
              <a:spAutoFit/>
            </a:bodyPr>
            <a:lstStyle/>
            <a:p>
              <a:pPr algn="ctr"/>
              <a:r>
                <a:rPr lang="en-GB" sz="1100" dirty="0">
                  <a:latin typeface="Arial" panose="020B0604020202020204" pitchFamily="34" charset="0"/>
                  <a:cs typeface="Arial" panose="020B0604020202020204" pitchFamily="34" charset="0"/>
                </a:rPr>
                <a:t>Covers the cost of repairs or replacements needed to pass an MOT test.</a:t>
              </a:r>
            </a:p>
          </p:txBody>
        </p:sp>
        <p:sp>
          <p:nvSpPr>
            <p:cNvPr id="75" name="TextBox 74">
              <a:extLst>
                <a:ext uri="{FF2B5EF4-FFF2-40B4-BE49-F238E27FC236}">
                  <a16:creationId xmlns:a16="http://schemas.microsoft.com/office/drawing/2014/main" id="{2FA8C2E2-E8D0-4B5D-375F-BA8F7A0561F2}"/>
                </a:ext>
              </a:extLst>
            </p:cNvPr>
            <p:cNvSpPr txBox="1"/>
            <p:nvPr/>
          </p:nvSpPr>
          <p:spPr>
            <a:xfrm>
              <a:off x="4157816" y="5563417"/>
              <a:ext cx="1375982" cy="276999"/>
            </a:xfrm>
            <a:prstGeom prst="rect">
              <a:avLst/>
            </a:prstGeom>
            <a:noFill/>
          </p:spPr>
          <p:txBody>
            <a:bodyPr wrap="square">
              <a:spAutoFit/>
            </a:bodyPr>
            <a:lstStyle/>
            <a:p>
              <a:pPr algn="ctr"/>
              <a:r>
                <a:rPr lang="en-GB" sz="1200" b="1" dirty="0">
                  <a:latin typeface="Arial" panose="020B0604020202020204" pitchFamily="34" charset="0"/>
                  <a:cs typeface="Arial" panose="020B0604020202020204" pitchFamily="34" charset="0"/>
                </a:rPr>
                <a:t>MOT Insurance</a:t>
              </a:r>
              <a:endParaRPr lang="en-GB" sz="1200" dirty="0">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EADD78C1-86E2-4740-95DB-7F4DE7F6F15E}"/>
                </a:ext>
              </a:extLst>
            </p:cNvPr>
            <p:cNvSpPr txBox="1"/>
            <p:nvPr/>
          </p:nvSpPr>
          <p:spPr>
            <a:xfrm>
              <a:off x="3984486" y="1834443"/>
              <a:ext cx="1722642" cy="276999"/>
            </a:xfrm>
            <a:prstGeom prst="rect">
              <a:avLst/>
            </a:prstGeom>
            <a:noFill/>
          </p:spPr>
          <p:txBody>
            <a:bodyPr wrap="square">
              <a:spAutoFit/>
            </a:bodyPr>
            <a:lstStyle/>
            <a:p>
              <a:pPr algn="ctr"/>
              <a:r>
                <a:rPr lang="en-GB" sz="1100" b="1" dirty="0">
                  <a:latin typeface="Arial" panose="020B0604020202020204" pitchFamily="34" charset="0"/>
                  <a:cs typeface="Arial" panose="020B0604020202020204" pitchFamily="34" charset="0"/>
                </a:rPr>
                <a:t>SMART </a:t>
              </a:r>
              <a:r>
                <a:rPr lang="en-GB" sz="1200" b="1" dirty="0">
                  <a:latin typeface="Arial" panose="020B0604020202020204" pitchFamily="34" charset="0"/>
                  <a:cs typeface="Arial" panose="020B0604020202020204" pitchFamily="34" charset="0"/>
                </a:rPr>
                <a:t>Cover</a:t>
              </a:r>
              <a:endParaRPr lang="en-GB" sz="1200" dirty="0">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A3F8CFCE-546A-203B-01D3-0EB03AFC768A}"/>
                </a:ext>
              </a:extLst>
            </p:cNvPr>
            <p:cNvSpPr txBox="1"/>
            <p:nvPr/>
          </p:nvSpPr>
          <p:spPr>
            <a:xfrm>
              <a:off x="3397476" y="2040200"/>
              <a:ext cx="2896662" cy="769441"/>
            </a:xfrm>
            <a:prstGeom prst="rect">
              <a:avLst/>
            </a:prstGeom>
            <a:noFill/>
          </p:spPr>
          <p:txBody>
            <a:bodyPr wrap="square">
              <a:spAutoFit/>
            </a:bodyPr>
            <a:lstStyle/>
            <a:p>
              <a:pPr algn="ctr"/>
              <a:r>
                <a:rPr lang="en-GB" sz="1100" dirty="0">
                  <a:latin typeface="Arial" panose="020B0604020202020204" pitchFamily="34" charset="0"/>
                  <a:cs typeface="Arial" panose="020B0604020202020204" pitchFamily="34" charset="0"/>
                </a:rPr>
                <a:t>Also known as Small to Medium Area Repair Technology insurance, this policy covers minor damage to a vehicle such as paint chips, scratches, and dents.</a:t>
              </a:r>
            </a:p>
          </p:txBody>
        </p:sp>
      </p:grpSp>
      <p:grpSp>
        <p:nvGrpSpPr>
          <p:cNvPr id="12" name="Group 11">
            <a:extLst>
              <a:ext uri="{FF2B5EF4-FFF2-40B4-BE49-F238E27FC236}">
                <a16:creationId xmlns:a16="http://schemas.microsoft.com/office/drawing/2014/main" id="{15655A4B-8D8B-235F-CA31-74C0A417DF62}"/>
              </a:ext>
            </a:extLst>
          </p:cNvPr>
          <p:cNvGrpSpPr/>
          <p:nvPr/>
        </p:nvGrpSpPr>
        <p:grpSpPr>
          <a:xfrm>
            <a:off x="6663565" y="1145734"/>
            <a:ext cx="3294835" cy="5458963"/>
            <a:chOff x="6472241" y="1168011"/>
            <a:chExt cx="3294835" cy="5458963"/>
          </a:xfrm>
        </p:grpSpPr>
        <p:grpSp>
          <p:nvGrpSpPr>
            <p:cNvPr id="6" name="Group 5">
              <a:extLst>
                <a:ext uri="{FF2B5EF4-FFF2-40B4-BE49-F238E27FC236}">
                  <a16:creationId xmlns:a16="http://schemas.microsoft.com/office/drawing/2014/main" id="{0AE4A9D0-A25E-0781-8445-0B5B3067B52E}"/>
                </a:ext>
              </a:extLst>
            </p:cNvPr>
            <p:cNvGrpSpPr/>
            <p:nvPr/>
          </p:nvGrpSpPr>
          <p:grpSpPr>
            <a:xfrm>
              <a:off x="6472241" y="2977528"/>
              <a:ext cx="3294835" cy="1782483"/>
              <a:chOff x="6190292" y="2977528"/>
              <a:chExt cx="3294835" cy="1782483"/>
            </a:xfrm>
          </p:grpSpPr>
          <p:pic>
            <p:nvPicPr>
              <p:cNvPr id="39" name="Picture 38" descr="A group of squares with blue and white stripes&#10;&#10;Description automatically generated">
                <a:extLst>
                  <a:ext uri="{FF2B5EF4-FFF2-40B4-BE49-F238E27FC236}">
                    <a16:creationId xmlns:a16="http://schemas.microsoft.com/office/drawing/2014/main" id="{A3050B5A-E93C-34FB-D356-59297DBA3F7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90292" y="3123810"/>
                <a:ext cx="3294835" cy="1636201"/>
              </a:xfrm>
              <a:prstGeom prst="rect">
                <a:avLst/>
              </a:prstGeom>
            </p:spPr>
          </p:pic>
          <p:sp>
            <p:nvSpPr>
              <p:cNvPr id="55" name="Oval 54">
                <a:extLst>
                  <a:ext uri="{FF2B5EF4-FFF2-40B4-BE49-F238E27FC236}">
                    <a16:creationId xmlns:a16="http://schemas.microsoft.com/office/drawing/2014/main" id="{B78FB38E-3D75-0ADD-66BB-81302D262664}"/>
                  </a:ext>
                </a:extLst>
              </p:cNvPr>
              <p:cNvSpPr/>
              <p:nvPr/>
            </p:nvSpPr>
            <p:spPr>
              <a:xfrm>
                <a:off x="7491844" y="2977528"/>
                <a:ext cx="691731" cy="692240"/>
              </a:xfrm>
              <a:prstGeom prst="ellipse">
                <a:avLst/>
              </a:prstGeom>
              <a:solidFill>
                <a:schemeClr val="bg1"/>
              </a:solidFill>
              <a:ln w="28575">
                <a:solidFill>
                  <a:srgbClr val="1E40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pic>
            <p:nvPicPr>
              <p:cNvPr id="56" name="Picture 55">
                <a:extLst>
                  <a:ext uri="{FF2B5EF4-FFF2-40B4-BE49-F238E27FC236}">
                    <a16:creationId xmlns:a16="http://schemas.microsoft.com/office/drawing/2014/main" id="{03C9623B-A603-57F9-46AD-68E1F923533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19974" y="3113323"/>
                <a:ext cx="435470" cy="435470"/>
              </a:xfrm>
              <a:prstGeom prst="rect">
                <a:avLst/>
              </a:prstGeom>
            </p:spPr>
          </p:pic>
          <p:sp>
            <p:nvSpPr>
              <p:cNvPr id="69" name="TextBox 68">
                <a:extLst>
                  <a:ext uri="{FF2B5EF4-FFF2-40B4-BE49-F238E27FC236}">
                    <a16:creationId xmlns:a16="http://schemas.microsoft.com/office/drawing/2014/main" id="{36621535-92DD-F0CE-2A3E-3AB06DAAF721}"/>
                  </a:ext>
                </a:extLst>
              </p:cNvPr>
              <p:cNvSpPr txBox="1"/>
              <p:nvPr/>
            </p:nvSpPr>
            <p:spPr>
              <a:xfrm>
                <a:off x="7144726" y="3654938"/>
                <a:ext cx="1385966" cy="276999"/>
              </a:xfrm>
              <a:prstGeom prst="rect">
                <a:avLst/>
              </a:prstGeom>
              <a:noFill/>
            </p:spPr>
            <p:txBody>
              <a:bodyPr wrap="square" anchor="t">
                <a:spAutoFit/>
              </a:bodyPr>
              <a:lstStyle/>
              <a:p>
                <a:pPr algn="ctr"/>
                <a:r>
                  <a:rPr lang="en-GB" sz="1200" b="1" dirty="0">
                    <a:latin typeface="Arial" panose="020B0604020202020204" pitchFamily="34" charset="0"/>
                    <a:cs typeface="Arial" panose="020B0604020202020204" pitchFamily="34" charset="0"/>
                  </a:rPr>
                  <a:t>Alloy Wheel</a:t>
                </a:r>
                <a:endParaRPr lang="en-GB" sz="1200" dirty="0">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784DF851-7073-C62C-14B1-F3BCA475A3F4}"/>
                  </a:ext>
                </a:extLst>
              </p:cNvPr>
              <p:cNvSpPr txBox="1"/>
              <p:nvPr/>
            </p:nvSpPr>
            <p:spPr>
              <a:xfrm>
                <a:off x="6753086" y="3896486"/>
                <a:ext cx="2169246" cy="600164"/>
              </a:xfrm>
              <a:prstGeom prst="rect">
                <a:avLst/>
              </a:prstGeom>
              <a:noFill/>
            </p:spPr>
            <p:txBody>
              <a:bodyPr wrap="square" anchor="t">
                <a:spAutoFit/>
              </a:bodyPr>
              <a:lstStyle/>
              <a:p>
                <a:pPr algn="ctr"/>
                <a:r>
                  <a:rPr lang="en-GB" sz="1100" dirty="0">
                    <a:latin typeface="Arial" panose="020B0604020202020204" pitchFamily="34" charset="0"/>
                    <a:cs typeface="Arial" panose="020B0604020202020204" pitchFamily="34" charset="0"/>
                  </a:rPr>
                  <a:t>Covers the cost of repairing or replacing damaged alloy wheels on a vehicle.</a:t>
                </a:r>
              </a:p>
            </p:txBody>
          </p:sp>
        </p:grpSp>
        <p:grpSp>
          <p:nvGrpSpPr>
            <p:cNvPr id="7" name="Group 6">
              <a:extLst>
                <a:ext uri="{FF2B5EF4-FFF2-40B4-BE49-F238E27FC236}">
                  <a16:creationId xmlns:a16="http://schemas.microsoft.com/office/drawing/2014/main" id="{54C5EC90-55C8-3871-FC89-D4803705B9C5}"/>
                </a:ext>
              </a:extLst>
            </p:cNvPr>
            <p:cNvGrpSpPr/>
            <p:nvPr/>
          </p:nvGrpSpPr>
          <p:grpSpPr>
            <a:xfrm>
              <a:off x="6472241" y="4887828"/>
              <a:ext cx="3294835" cy="1739146"/>
              <a:chOff x="6182765" y="4887828"/>
              <a:chExt cx="3294835" cy="1739146"/>
            </a:xfrm>
          </p:grpSpPr>
          <p:pic>
            <p:nvPicPr>
              <p:cNvPr id="36" name="Picture 35" descr="A group of squares with blue and white stripes&#10;&#10;Description automatically generated">
                <a:extLst>
                  <a:ext uri="{FF2B5EF4-FFF2-40B4-BE49-F238E27FC236}">
                    <a16:creationId xmlns:a16="http://schemas.microsoft.com/office/drawing/2014/main" id="{948054F2-28CC-9D90-F8F6-8E93BAAB249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82765" y="4990773"/>
                <a:ext cx="3294835" cy="1636201"/>
              </a:xfrm>
              <a:prstGeom prst="rect">
                <a:avLst/>
              </a:prstGeom>
            </p:spPr>
          </p:pic>
          <p:sp>
            <p:nvSpPr>
              <p:cNvPr id="61" name="Oval 60">
                <a:extLst>
                  <a:ext uri="{FF2B5EF4-FFF2-40B4-BE49-F238E27FC236}">
                    <a16:creationId xmlns:a16="http://schemas.microsoft.com/office/drawing/2014/main" id="{1EFB7E06-F874-7AF3-820E-B6B46CCFC924}"/>
                  </a:ext>
                </a:extLst>
              </p:cNvPr>
              <p:cNvSpPr/>
              <p:nvPr/>
            </p:nvSpPr>
            <p:spPr>
              <a:xfrm>
                <a:off x="7484317" y="4887828"/>
                <a:ext cx="691731" cy="692240"/>
              </a:xfrm>
              <a:prstGeom prst="ellipse">
                <a:avLst/>
              </a:prstGeom>
              <a:solidFill>
                <a:schemeClr val="bg1"/>
              </a:solidFill>
              <a:ln w="28575">
                <a:solidFill>
                  <a:srgbClr val="1E40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pic>
            <p:nvPicPr>
              <p:cNvPr id="62" name="Picture 61" descr="Icon&#10;&#10;Description automatically generated">
                <a:extLst>
                  <a:ext uri="{FF2B5EF4-FFF2-40B4-BE49-F238E27FC236}">
                    <a16:creationId xmlns:a16="http://schemas.microsoft.com/office/drawing/2014/main" id="{89FD7A86-0D7B-9AF7-43A6-DB25FAC3FD0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77723" y="5105379"/>
                <a:ext cx="304918" cy="246292"/>
              </a:xfrm>
              <a:prstGeom prst="rect">
                <a:avLst/>
              </a:prstGeom>
            </p:spPr>
          </p:pic>
          <p:sp>
            <p:nvSpPr>
              <p:cNvPr id="72" name="TextBox 71">
                <a:extLst>
                  <a:ext uri="{FF2B5EF4-FFF2-40B4-BE49-F238E27FC236}">
                    <a16:creationId xmlns:a16="http://schemas.microsoft.com/office/drawing/2014/main" id="{8EFCD272-0284-B169-AE52-BA9756691755}"/>
                  </a:ext>
                </a:extLst>
              </p:cNvPr>
              <p:cNvSpPr txBox="1">
                <a:spLocks/>
              </p:cNvSpPr>
              <p:nvPr/>
            </p:nvSpPr>
            <p:spPr>
              <a:xfrm>
                <a:off x="6471087" y="5780043"/>
                <a:ext cx="2807041" cy="600164"/>
              </a:xfrm>
              <a:prstGeom prst="rect">
                <a:avLst/>
              </a:prstGeom>
              <a:noFill/>
            </p:spPr>
            <p:txBody>
              <a:bodyPr wrap="square">
                <a:spAutoFit/>
              </a:bodyPr>
              <a:lstStyle/>
              <a:p>
                <a:pPr algn="ctr"/>
                <a:r>
                  <a:rPr lang="en-GB" sz="1100" dirty="0">
                    <a:latin typeface="Arial" panose="020B0604020202020204" pitchFamily="34" charset="0"/>
                    <a:cs typeface="Arial" panose="020B0604020202020204" pitchFamily="34" charset="0"/>
                  </a:rPr>
                  <a:t>Protects against the cost of mechanical or electrical faults that arise after the manufacturer's warranty has expired.</a:t>
                </a:r>
              </a:p>
            </p:txBody>
          </p:sp>
          <p:sp>
            <p:nvSpPr>
              <p:cNvPr id="76" name="TextBox 75">
                <a:extLst>
                  <a:ext uri="{FF2B5EF4-FFF2-40B4-BE49-F238E27FC236}">
                    <a16:creationId xmlns:a16="http://schemas.microsoft.com/office/drawing/2014/main" id="{BCFE6531-B64D-7961-CB9D-0CF55B33D51F}"/>
                  </a:ext>
                </a:extLst>
              </p:cNvPr>
              <p:cNvSpPr txBox="1"/>
              <p:nvPr/>
            </p:nvSpPr>
            <p:spPr>
              <a:xfrm>
                <a:off x="6957658" y="5524537"/>
                <a:ext cx="1745048" cy="276999"/>
              </a:xfrm>
              <a:prstGeom prst="rect">
                <a:avLst/>
              </a:prstGeom>
              <a:noFill/>
            </p:spPr>
            <p:txBody>
              <a:bodyPr wrap="square">
                <a:spAutoFit/>
              </a:bodyPr>
              <a:lstStyle/>
              <a:p>
                <a:pPr algn="ctr"/>
                <a:r>
                  <a:rPr lang="en-GB" sz="1200" b="1" dirty="0">
                    <a:latin typeface="Arial" panose="020B0604020202020204" pitchFamily="34" charset="0"/>
                    <a:cs typeface="Arial" panose="020B0604020202020204" pitchFamily="34" charset="0"/>
                  </a:rPr>
                  <a:t>Motor Warranty</a:t>
                </a:r>
                <a:endParaRPr lang="en-GB" sz="1200" dirty="0">
                  <a:latin typeface="Arial" panose="020B060402020202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id="{352E43D3-1432-97B1-AC83-A320A946B469}"/>
                </a:ext>
              </a:extLst>
            </p:cNvPr>
            <p:cNvGrpSpPr/>
            <p:nvPr/>
          </p:nvGrpSpPr>
          <p:grpSpPr>
            <a:xfrm>
              <a:off x="6472241" y="1168011"/>
              <a:ext cx="3294835" cy="1739687"/>
              <a:chOff x="6202313" y="1168011"/>
              <a:chExt cx="3294835" cy="1739687"/>
            </a:xfrm>
          </p:grpSpPr>
          <p:pic>
            <p:nvPicPr>
              <p:cNvPr id="44" name="Picture 43" descr="A group of squares with blue and white stripes&#10;&#10;Description automatically generated">
                <a:extLst>
                  <a:ext uri="{FF2B5EF4-FFF2-40B4-BE49-F238E27FC236}">
                    <a16:creationId xmlns:a16="http://schemas.microsoft.com/office/drawing/2014/main" id="{428BD0DD-C90E-2F20-F579-7F236D56AF8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202313" y="1271497"/>
                <a:ext cx="3294835" cy="1636201"/>
              </a:xfrm>
              <a:prstGeom prst="rect">
                <a:avLst/>
              </a:prstGeom>
            </p:spPr>
          </p:pic>
          <p:grpSp>
            <p:nvGrpSpPr>
              <p:cNvPr id="2" name="Group 1">
                <a:extLst>
                  <a:ext uri="{FF2B5EF4-FFF2-40B4-BE49-F238E27FC236}">
                    <a16:creationId xmlns:a16="http://schemas.microsoft.com/office/drawing/2014/main" id="{BA8D337F-1E66-57D1-F156-4A588B2A5598}"/>
                  </a:ext>
                </a:extLst>
              </p:cNvPr>
              <p:cNvGrpSpPr/>
              <p:nvPr/>
            </p:nvGrpSpPr>
            <p:grpSpPr>
              <a:xfrm>
                <a:off x="7503865" y="1168011"/>
                <a:ext cx="691731" cy="692240"/>
                <a:chOff x="7462873" y="1168011"/>
                <a:chExt cx="691731" cy="692240"/>
              </a:xfrm>
            </p:grpSpPr>
            <p:sp>
              <p:nvSpPr>
                <p:cNvPr id="63" name="Oval 62">
                  <a:extLst>
                    <a:ext uri="{FF2B5EF4-FFF2-40B4-BE49-F238E27FC236}">
                      <a16:creationId xmlns:a16="http://schemas.microsoft.com/office/drawing/2014/main" id="{7EEC5569-3205-0B2D-9E6B-2C530415CCE3}"/>
                    </a:ext>
                  </a:extLst>
                </p:cNvPr>
                <p:cNvSpPr/>
                <p:nvPr/>
              </p:nvSpPr>
              <p:spPr>
                <a:xfrm>
                  <a:off x="7462873" y="1168011"/>
                  <a:ext cx="691731" cy="692240"/>
                </a:xfrm>
                <a:prstGeom prst="ellipse">
                  <a:avLst/>
                </a:prstGeom>
                <a:solidFill>
                  <a:schemeClr val="bg1"/>
                </a:solidFill>
                <a:ln w="28575">
                  <a:solidFill>
                    <a:srgbClr val="1E40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00"/>
                </a:p>
              </p:txBody>
            </p:sp>
            <p:pic>
              <p:nvPicPr>
                <p:cNvPr id="64" name="Picture 63" descr="Icon&#10;&#10;Description automatically generated">
                  <a:extLst>
                    <a:ext uri="{FF2B5EF4-FFF2-40B4-BE49-F238E27FC236}">
                      <a16:creationId xmlns:a16="http://schemas.microsoft.com/office/drawing/2014/main" id="{7BC7F7BE-25C4-ADB4-7975-9E38D6FF848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21265" y="1360211"/>
                  <a:ext cx="350881" cy="345940"/>
                </a:xfrm>
                <a:prstGeom prst="rect">
                  <a:avLst/>
                </a:prstGeom>
              </p:spPr>
            </p:pic>
          </p:grpSp>
          <p:sp>
            <p:nvSpPr>
              <p:cNvPr id="81" name="TextBox 80">
                <a:extLst>
                  <a:ext uri="{FF2B5EF4-FFF2-40B4-BE49-F238E27FC236}">
                    <a16:creationId xmlns:a16="http://schemas.microsoft.com/office/drawing/2014/main" id="{56469E92-AC59-D353-7B18-1A7A868DD09C}"/>
                  </a:ext>
                </a:extLst>
              </p:cNvPr>
              <p:cNvSpPr txBox="1"/>
              <p:nvPr/>
            </p:nvSpPr>
            <p:spPr>
              <a:xfrm>
                <a:off x="7068158" y="1835385"/>
                <a:ext cx="1563145" cy="276999"/>
              </a:xfrm>
              <a:prstGeom prst="rect">
                <a:avLst/>
              </a:prstGeom>
              <a:noFill/>
            </p:spPr>
            <p:txBody>
              <a:bodyPr wrap="square" anchor="t">
                <a:spAutoFit/>
              </a:bodyPr>
              <a:lstStyle/>
              <a:p>
                <a:pPr algn="l"/>
                <a:r>
                  <a:rPr lang="en-GB" sz="1200" b="1" dirty="0">
                    <a:latin typeface="Arial" panose="020B0604020202020204" pitchFamily="34" charset="0"/>
                    <a:cs typeface="Arial" panose="020B0604020202020204" pitchFamily="34" charset="0"/>
                  </a:rPr>
                  <a:t>Excess Protection</a:t>
                </a:r>
                <a:endParaRPr lang="en-GB" sz="1200" dirty="0">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A1002ABA-1546-EA51-E8C1-0BA60ED09D56}"/>
                  </a:ext>
                </a:extLst>
              </p:cNvPr>
              <p:cNvSpPr txBox="1"/>
              <p:nvPr/>
            </p:nvSpPr>
            <p:spPr>
              <a:xfrm>
                <a:off x="6574610" y="2119589"/>
                <a:ext cx="2550241" cy="600164"/>
              </a:xfrm>
              <a:prstGeom prst="rect">
                <a:avLst/>
              </a:prstGeom>
              <a:noFill/>
            </p:spPr>
            <p:txBody>
              <a:bodyPr wrap="square" anchor="t">
                <a:spAutoFit/>
              </a:bodyPr>
              <a:lstStyle/>
              <a:p>
                <a:pPr algn="ctr"/>
                <a:r>
                  <a:rPr lang="en-GB" sz="1100" dirty="0">
                    <a:latin typeface="Arial" panose="020B0604020202020204" pitchFamily="34" charset="0"/>
                    <a:cs typeface="Arial" panose="020B0604020202020204" pitchFamily="34" charset="0"/>
                  </a:rPr>
                  <a:t>For both motor or home policies, from £250 to £1,000, covering up to 36 months. </a:t>
                </a:r>
              </a:p>
            </p:txBody>
          </p:sp>
        </p:grpSp>
      </p:grpSp>
      <p:sp>
        <p:nvSpPr>
          <p:cNvPr id="16" name="Slide Number Placeholder 15">
            <a:extLst>
              <a:ext uri="{FF2B5EF4-FFF2-40B4-BE49-F238E27FC236}">
                <a16:creationId xmlns:a16="http://schemas.microsoft.com/office/drawing/2014/main" id="{05557578-5342-861D-9A58-A1A1730D51A8}"/>
              </a:ext>
            </a:extLst>
          </p:cNvPr>
          <p:cNvSpPr>
            <a:spLocks noGrp="1"/>
          </p:cNvSpPr>
          <p:nvPr>
            <p:ph type="sldNum" sz="quarter" idx="12"/>
          </p:nvPr>
        </p:nvSpPr>
        <p:spPr>
          <a:xfrm>
            <a:off x="9444590" y="6498301"/>
            <a:ext cx="2743200" cy="365125"/>
          </a:xfrm>
        </p:spPr>
        <p:txBody>
          <a:bodyPr/>
          <a:lstStyle/>
          <a:p>
            <a:fld id="{0175BF80-9736-4B37-AEFE-9C04AE005077}" type="slidenum">
              <a:rPr lang="en-GB" smtClean="0">
                <a:solidFill>
                  <a:schemeClr val="bg1"/>
                </a:solidFill>
              </a:rPr>
              <a:t>8</a:t>
            </a:fld>
            <a:endParaRPr lang="en-GB" dirty="0">
              <a:solidFill>
                <a:schemeClr val="bg1"/>
              </a:solidFill>
            </a:endParaRPr>
          </a:p>
        </p:txBody>
      </p:sp>
    </p:spTree>
    <p:extLst>
      <p:ext uri="{BB962C8B-B14F-4D97-AF65-F5344CB8AC3E}">
        <p14:creationId xmlns:p14="http://schemas.microsoft.com/office/powerpoint/2010/main" val="724549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orful pattern with rectangles&#10;&#10;Description automatically generated">
            <a:extLst>
              <a:ext uri="{FF2B5EF4-FFF2-40B4-BE49-F238E27FC236}">
                <a16:creationId xmlns:a16="http://schemas.microsoft.com/office/drawing/2014/main" id="{1EB38366-EEE8-E9E9-0614-D73AB7B129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13F7830E-00B4-4AAD-CF2E-3B82961B750E}"/>
              </a:ext>
            </a:extLst>
          </p:cNvPr>
          <p:cNvSpPr/>
          <p:nvPr/>
        </p:nvSpPr>
        <p:spPr>
          <a:xfrm>
            <a:off x="0" y="0"/>
            <a:ext cx="12192000" cy="6858000"/>
          </a:xfrm>
          <a:prstGeom prst="rect">
            <a:avLst/>
          </a:prstGeom>
          <a:solidFill>
            <a:srgbClr val="619640">
              <a:alpha val="8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8" name="Group 37">
            <a:extLst>
              <a:ext uri="{FF2B5EF4-FFF2-40B4-BE49-F238E27FC236}">
                <a16:creationId xmlns:a16="http://schemas.microsoft.com/office/drawing/2014/main" id="{711AEB6A-47A4-B1CF-9A1B-D42D480A0A63}"/>
              </a:ext>
            </a:extLst>
          </p:cNvPr>
          <p:cNvGrpSpPr/>
          <p:nvPr/>
        </p:nvGrpSpPr>
        <p:grpSpPr>
          <a:xfrm>
            <a:off x="-1403803" y="-594360"/>
            <a:ext cx="12548110" cy="8046720"/>
            <a:chOff x="0" y="-9262"/>
            <a:chExt cx="11490706" cy="6867262"/>
          </a:xfrm>
        </p:grpSpPr>
        <p:sp>
          <p:nvSpPr>
            <p:cNvPr id="36" name="Flowchart: Delay 35">
              <a:extLst>
                <a:ext uri="{FF2B5EF4-FFF2-40B4-BE49-F238E27FC236}">
                  <a16:creationId xmlns:a16="http://schemas.microsoft.com/office/drawing/2014/main" id="{67399B96-2A70-88BE-7D58-320840683EC4}"/>
                </a:ext>
              </a:extLst>
            </p:cNvPr>
            <p:cNvSpPr/>
            <p:nvPr/>
          </p:nvSpPr>
          <p:spPr>
            <a:xfrm>
              <a:off x="9499922" y="-9262"/>
              <a:ext cx="1990784" cy="6858000"/>
            </a:xfrm>
            <a:prstGeom prst="flowChartDelay">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44C0C9C1-F9AB-E80E-F0A5-42756FBAD0B8}"/>
                </a:ext>
              </a:extLst>
            </p:cNvPr>
            <p:cNvSpPr/>
            <p:nvPr/>
          </p:nvSpPr>
          <p:spPr>
            <a:xfrm>
              <a:off x="0" y="0"/>
              <a:ext cx="9613474"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a:extLst>
              <a:ext uri="{FF2B5EF4-FFF2-40B4-BE49-F238E27FC236}">
                <a16:creationId xmlns:a16="http://schemas.microsoft.com/office/drawing/2014/main" id="{A9D9235E-E890-37BE-66D9-721AE931AE0D}"/>
              </a:ext>
            </a:extLst>
          </p:cNvPr>
          <p:cNvSpPr txBox="1"/>
          <p:nvPr/>
        </p:nvSpPr>
        <p:spPr>
          <a:xfrm>
            <a:off x="490018" y="188239"/>
            <a:ext cx="7784849" cy="830997"/>
          </a:xfrm>
          <a:prstGeom prst="rect">
            <a:avLst/>
          </a:prstGeom>
          <a:noFill/>
        </p:spPr>
        <p:txBody>
          <a:bodyPr wrap="square" rtlCol="0">
            <a:spAutoFit/>
          </a:bodyPr>
          <a:lstStyle/>
          <a:p>
            <a:r>
              <a:rPr lang="en-GB" sz="4800" dirty="0">
                <a:latin typeface="Arial" panose="020B0604020202020204" pitchFamily="34" charset="0"/>
                <a:cs typeface="Arial" panose="020B0604020202020204" pitchFamily="34" charset="0"/>
              </a:rPr>
              <a:t>Acasta’s </a:t>
            </a:r>
            <a:r>
              <a:rPr lang="en-GB" sz="4800" dirty="0">
                <a:solidFill>
                  <a:srgbClr val="619640"/>
                </a:solidFill>
                <a:latin typeface="Arial" panose="020B0604020202020204" pitchFamily="34" charset="0"/>
                <a:cs typeface="Arial" panose="020B0604020202020204" pitchFamily="34" charset="0"/>
              </a:rPr>
              <a:t>Products</a:t>
            </a:r>
          </a:p>
        </p:txBody>
      </p:sp>
      <p:sp>
        <p:nvSpPr>
          <p:cNvPr id="18" name="Google Shape;263;p30">
            <a:extLst>
              <a:ext uri="{FF2B5EF4-FFF2-40B4-BE49-F238E27FC236}">
                <a16:creationId xmlns:a16="http://schemas.microsoft.com/office/drawing/2014/main" id="{B8E7C70C-6EB7-C9C8-D9E9-E71FAF04E90C}"/>
              </a:ext>
            </a:extLst>
          </p:cNvPr>
          <p:cNvSpPr txBox="1"/>
          <p:nvPr/>
        </p:nvSpPr>
        <p:spPr>
          <a:xfrm rot="6295">
            <a:off x="1433376" y="1640068"/>
            <a:ext cx="834440" cy="361861"/>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dirty="0">
                <a:solidFill>
                  <a:schemeClr val="bg1"/>
                </a:solidFill>
                <a:latin typeface="Arial" panose="020B0604020202020204" pitchFamily="34" charset="0"/>
                <a:ea typeface="Red Hat Display"/>
                <a:cs typeface="Arial" panose="020B0604020202020204" pitchFamily="34" charset="0"/>
                <a:sym typeface="Red Hat Display"/>
              </a:rPr>
              <a:t>Accident</a:t>
            </a:r>
            <a:endParaRPr sz="800" b="1" dirty="0">
              <a:solidFill>
                <a:schemeClr val="bg1"/>
              </a:solidFill>
              <a:latin typeface="Arial" panose="020B0604020202020204" pitchFamily="34" charset="0"/>
              <a:ea typeface="Red Hat Display"/>
              <a:cs typeface="Arial" panose="020B0604020202020204" pitchFamily="34" charset="0"/>
              <a:sym typeface="Red Hat Display"/>
            </a:endParaRPr>
          </a:p>
        </p:txBody>
      </p:sp>
      <p:sp>
        <p:nvSpPr>
          <p:cNvPr id="20" name="Google Shape;268;p30">
            <a:extLst>
              <a:ext uri="{FF2B5EF4-FFF2-40B4-BE49-F238E27FC236}">
                <a16:creationId xmlns:a16="http://schemas.microsoft.com/office/drawing/2014/main" id="{7DB086A6-B752-9FB5-6629-690E9D92777D}"/>
              </a:ext>
            </a:extLst>
          </p:cNvPr>
          <p:cNvSpPr txBox="1"/>
          <p:nvPr/>
        </p:nvSpPr>
        <p:spPr>
          <a:xfrm rot="1846">
            <a:off x="4397204" y="1622420"/>
            <a:ext cx="1040040" cy="361861"/>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dirty="0">
                <a:solidFill>
                  <a:schemeClr val="bg1"/>
                </a:solidFill>
                <a:latin typeface="Arial" panose="020B0604020202020204" pitchFamily="34" charset="0"/>
                <a:ea typeface="Red Hat Display"/>
                <a:cs typeface="Arial" panose="020B0604020202020204" pitchFamily="34" charset="0"/>
                <a:sym typeface="Red Hat Display"/>
              </a:rPr>
              <a:t>Assistance</a:t>
            </a:r>
            <a:endParaRPr sz="800" b="1" dirty="0">
              <a:solidFill>
                <a:schemeClr val="bg1"/>
              </a:solidFill>
              <a:latin typeface="Arial" panose="020B0604020202020204" pitchFamily="34" charset="0"/>
              <a:ea typeface="Red Hat Display"/>
              <a:cs typeface="Arial" panose="020B0604020202020204" pitchFamily="34" charset="0"/>
              <a:sym typeface="Red Hat Display"/>
            </a:endParaRPr>
          </a:p>
        </p:txBody>
      </p:sp>
      <p:sp>
        <p:nvSpPr>
          <p:cNvPr id="21" name="Google Shape;273;p30">
            <a:extLst>
              <a:ext uri="{FF2B5EF4-FFF2-40B4-BE49-F238E27FC236}">
                <a16:creationId xmlns:a16="http://schemas.microsoft.com/office/drawing/2014/main" id="{9766EADC-6ABD-F65C-A96A-B2D4A71B5A3A}"/>
              </a:ext>
            </a:extLst>
          </p:cNvPr>
          <p:cNvSpPr txBox="1"/>
          <p:nvPr/>
        </p:nvSpPr>
        <p:spPr>
          <a:xfrm>
            <a:off x="7119858" y="1583118"/>
            <a:ext cx="1643530" cy="361861"/>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dirty="0">
                <a:solidFill>
                  <a:schemeClr val="bg1"/>
                </a:solidFill>
                <a:latin typeface="Arial" panose="020B0604020202020204" pitchFamily="34" charset="0"/>
                <a:ea typeface="Red Hat Display"/>
                <a:cs typeface="Arial" panose="020B0604020202020204" pitchFamily="34" charset="0"/>
                <a:sym typeface="Red Hat Display"/>
              </a:rPr>
              <a:t>Damage to Property</a:t>
            </a:r>
            <a:endParaRPr sz="800" b="1" dirty="0">
              <a:solidFill>
                <a:schemeClr val="bg1"/>
              </a:solidFill>
              <a:latin typeface="Arial" panose="020B0604020202020204" pitchFamily="34" charset="0"/>
              <a:ea typeface="Red Hat Display"/>
              <a:cs typeface="Arial" panose="020B0604020202020204" pitchFamily="34" charset="0"/>
              <a:sym typeface="Red Hat Display"/>
            </a:endParaRPr>
          </a:p>
        </p:txBody>
      </p:sp>
      <p:grpSp>
        <p:nvGrpSpPr>
          <p:cNvPr id="49" name="Group 48">
            <a:extLst>
              <a:ext uri="{FF2B5EF4-FFF2-40B4-BE49-F238E27FC236}">
                <a16:creationId xmlns:a16="http://schemas.microsoft.com/office/drawing/2014/main" id="{B909F083-83F1-7A3A-CAE6-1693C00DCB2C}"/>
              </a:ext>
            </a:extLst>
          </p:cNvPr>
          <p:cNvGrpSpPr/>
          <p:nvPr/>
        </p:nvGrpSpPr>
        <p:grpSpPr>
          <a:xfrm>
            <a:off x="3506826" y="1320058"/>
            <a:ext cx="3294835" cy="5304705"/>
            <a:chOff x="3215376" y="1320058"/>
            <a:chExt cx="3294835" cy="5304705"/>
          </a:xfrm>
        </p:grpSpPr>
        <p:pic>
          <p:nvPicPr>
            <p:cNvPr id="3" name="Picture 2" descr="A group of squares with blue and white stripes&#10;&#10;Description automatically generated">
              <a:extLst>
                <a:ext uri="{FF2B5EF4-FFF2-40B4-BE49-F238E27FC236}">
                  <a16:creationId xmlns:a16="http://schemas.microsoft.com/office/drawing/2014/main" id="{F303977A-AB38-4C11-399C-B20DF8AB8DF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215376" y="1424425"/>
              <a:ext cx="3294835" cy="1636201"/>
            </a:xfrm>
            <a:prstGeom prst="rect">
              <a:avLst/>
            </a:prstGeom>
          </p:spPr>
        </p:pic>
        <p:sp>
          <p:nvSpPr>
            <p:cNvPr id="11" name="TextBox 10">
              <a:extLst>
                <a:ext uri="{FF2B5EF4-FFF2-40B4-BE49-F238E27FC236}">
                  <a16:creationId xmlns:a16="http://schemas.microsoft.com/office/drawing/2014/main" id="{B01628A9-E534-DF46-5D00-CEB2AFDC4248}"/>
                </a:ext>
              </a:extLst>
            </p:cNvPr>
            <p:cNvSpPr txBox="1"/>
            <p:nvPr/>
          </p:nvSpPr>
          <p:spPr>
            <a:xfrm>
              <a:off x="3526520" y="1982976"/>
              <a:ext cx="2672546" cy="276999"/>
            </a:xfrm>
            <a:prstGeom prst="rect">
              <a:avLst/>
            </a:prstGeom>
            <a:noFill/>
          </p:spPr>
          <p:txBody>
            <a:bodyPr wrap="square" anchor="t">
              <a:spAutoFit/>
            </a:bodyPr>
            <a:lstStyle/>
            <a:p>
              <a:pPr algn="l"/>
              <a:r>
                <a:rPr lang="en-GB" sz="1200" b="1" dirty="0">
                  <a:latin typeface="Arial" panose="020B0604020202020204" pitchFamily="34" charset="0"/>
                  <a:cs typeface="Arial" panose="020B0604020202020204" pitchFamily="34" charset="0"/>
                </a:rPr>
                <a:t>Brown &amp; White Goods Warranty</a:t>
              </a:r>
              <a:endParaRPr lang="en-GB" sz="1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3A1FAEB-19A8-3B2F-8EC0-6B83BA246981}"/>
                </a:ext>
              </a:extLst>
            </p:cNvPr>
            <p:cNvSpPr txBox="1"/>
            <p:nvPr/>
          </p:nvSpPr>
          <p:spPr>
            <a:xfrm>
              <a:off x="3380616" y="2219653"/>
              <a:ext cx="2964354" cy="769441"/>
            </a:xfrm>
            <a:prstGeom prst="rect">
              <a:avLst/>
            </a:prstGeom>
            <a:noFill/>
          </p:spPr>
          <p:txBody>
            <a:bodyPr wrap="square" anchor="t">
              <a:spAutoFit/>
            </a:bodyPr>
            <a:lstStyle/>
            <a:p>
              <a:pPr algn="ctr"/>
              <a:r>
                <a:rPr lang="en-GB" sz="1100" dirty="0">
                  <a:latin typeface="Arial" panose="020B0604020202020204" pitchFamily="34" charset="0"/>
                  <a:cs typeface="Arial" panose="020B0604020202020204" pitchFamily="34" charset="0"/>
                </a:rPr>
                <a:t>Covers the cost of repairing or replacing electrical and electronic appliances such as refrigerators, washing machines, televisions, and computers.</a:t>
              </a:r>
            </a:p>
          </p:txBody>
        </p:sp>
        <p:sp>
          <p:nvSpPr>
            <p:cNvPr id="17" name="Oval 16">
              <a:extLst>
                <a:ext uri="{FF2B5EF4-FFF2-40B4-BE49-F238E27FC236}">
                  <a16:creationId xmlns:a16="http://schemas.microsoft.com/office/drawing/2014/main" id="{2302363A-B5A4-4816-112F-60BA8484868C}"/>
                </a:ext>
              </a:extLst>
            </p:cNvPr>
            <p:cNvSpPr/>
            <p:nvPr/>
          </p:nvSpPr>
          <p:spPr>
            <a:xfrm>
              <a:off x="4516928" y="1320058"/>
              <a:ext cx="691731" cy="692240"/>
            </a:xfrm>
            <a:prstGeom prst="ellipse">
              <a:avLst/>
            </a:prstGeom>
            <a:solidFill>
              <a:schemeClr val="bg1"/>
            </a:solidFill>
            <a:ln w="28575">
              <a:solidFill>
                <a:srgbClr val="1E40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pic>
          <p:nvPicPr>
            <p:cNvPr id="19" name="Picture 18" descr="Icon&#10;&#10;Description automatically generated">
              <a:extLst>
                <a:ext uri="{FF2B5EF4-FFF2-40B4-BE49-F238E27FC236}">
                  <a16:creationId xmlns:a16="http://schemas.microsoft.com/office/drawing/2014/main" id="{4BDA413E-7095-27CC-199B-996A20E0C5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687270" y="1497131"/>
              <a:ext cx="351047" cy="351047"/>
            </a:xfrm>
            <a:prstGeom prst="rect">
              <a:avLst/>
            </a:prstGeom>
          </p:spPr>
        </p:pic>
        <p:pic>
          <p:nvPicPr>
            <p:cNvPr id="28" name="Picture 27" descr="A group of squares with blue and white stripes&#10;&#10;Description automatically generated">
              <a:extLst>
                <a:ext uri="{FF2B5EF4-FFF2-40B4-BE49-F238E27FC236}">
                  <a16:creationId xmlns:a16="http://schemas.microsoft.com/office/drawing/2014/main" id="{4137D358-7636-083E-3656-B0C56CB0B28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215376" y="3267268"/>
              <a:ext cx="3294835" cy="1636201"/>
            </a:xfrm>
            <a:prstGeom prst="rect">
              <a:avLst/>
            </a:prstGeom>
          </p:spPr>
        </p:pic>
        <p:sp>
          <p:nvSpPr>
            <p:cNvPr id="34" name="TextBox 33">
              <a:extLst>
                <a:ext uri="{FF2B5EF4-FFF2-40B4-BE49-F238E27FC236}">
                  <a16:creationId xmlns:a16="http://schemas.microsoft.com/office/drawing/2014/main" id="{C080EA2E-8573-8BC4-0E35-755AACD6EB6F}"/>
                </a:ext>
              </a:extLst>
            </p:cNvPr>
            <p:cNvSpPr txBox="1"/>
            <p:nvPr/>
          </p:nvSpPr>
          <p:spPr>
            <a:xfrm>
              <a:off x="3998605" y="3808369"/>
              <a:ext cx="1728377" cy="276999"/>
            </a:xfrm>
            <a:prstGeom prst="rect">
              <a:avLst/>
            </a:prstGeom>
            <a:noFill/>
          </p:spPr>
          <p:txBody>
            <a:bodyPr wrap="square">
              <a:spAutoFit/>
            </a:bodyPr>
            <a:lstStyle/>
            <a:p>
              <a:pPr algn="l"/>
              <a:r>
                <a:rPr lang="en-GB" sz="1200" b="1" dirty="0">
                  <a:latin typeface="Arial" panose="020B0604020202020204" pitchFamily="34" charset="0"/>
                  <a:cs typeface="Arial" panose="020B0604020202020204" pitchFamily="34" charset="0"/>
                </a:rPr>
                <a:t>Wedding Insurance</a:t>
              </a:r>
              <a:endParaRPr lang="en-GB" sz="1200"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2A91012A-A370-A45B-ECC5-886EF0AEA7F7}"/>
                </a:ext>
              </a:extLst>
            </p:cNvPr>
            <p:cNvSpPr txBox="1"/>
            <p:nvPr/>
          </p:nvSpPr>
          <p:spPr>
            <a:xfrm>
              <a:off x="3373198" y="4013745"/>
              <a:ext cx="2979190" cy="769441"/>
            </a:xfrm>
            <a:prstGeom prst="rect">
              <a:avLst/>
            </a:prstGeom>
            <a:noFill/>
          </p:spPr>
          <p:txBody>
            <a:bodyPr wrap="square" rtlCol="0">
              <a:spAutoFit/>
            </a:bodyPr>
            <a:lstStyle/>
            <a:p>
              <a:pPr algn="ctr"/>
              <a:r>
                <a:rPr lang="en-GB" sz="1100" dirty="0">
                  <a:latin typeface="Arial" panose="020B0604020202020204" pitchFamily="34" charset="0"/>
                  <a:cs typeface="Arial" panose="020B0604020202020204" pitchFamily="34" charset="0"/>
                </a:rPr>
                <a:t>Includes wedding cancellation or rearrangement, loss or damage to attire, gifts, rings, flowers, cake, cars, transport, photography, video, and service suppliers.</a:t>
              </a:r>
            </a:p>
          </p:txBody>
        </p:sp>
        <p:sp>
          <p:nvSpPr>
            <p:cNvPr id="87" name="Oval 86">
              <a:extLst>
                <a:ext uri="{FF2B5EF4-FFF2-40B4-BE49-F238E27FC236}">
                  <a16:creationId xmlns:a16="http://schemas.microsoft.com/office/drawing/2014/main" id="{19E6D857-EFF8-D2B1-B9EF-825DB38BBBE3}"/>
                </a:ext>
              </a:extLst>
            </p:cNvPr>
            <p:cNvSpPr/>
            <p:nvPr/>
          </p:nvSpPr>
          <p:spPr>
            <a:xfrm>
              <a:off x="4516928" y="3149818"/>
              <a:ext cx="691731" cy="692240"/>
            </a:xfrm>
            <a:prstGeom prst="ellipse">
              <a:avLst/>
            </a:prstGeom>
            <a:solidFill>
              <a:schemeClr val="bg1"/>
            </a:solidFill>
            <a:ln w="28575">
              <a:solidFill>
                <a:srgbClr val="1E40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pic>
          <p:nvPicPr>
            <p:cNvPr id="88" name="Picture 87" descr="Icon&#10;&#10;Description automatically generated">
              <a:extLst>
                <a:ext uri="{FF2B5EF4-FFF2-40B4-BE49-F238E27FC236}">
                  <a16:creationId xmlns:a16="http://schemas.microsoft.com/office/drawing/2014/main" id="{DDA48A71-10CD-0C34-B990-F6DA1C98EF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7701" y="3319463"/>
              <a:ext cx="350184" cy="340948"/>
            </a:xfrm>
            <a:prstGeom prst="rect">
              <a:avLst/>
            </a:prstGeom>
          </p:spPr>
        </p:pic>
        <p:pic>
          <p:nvPicPr>
            <p:cNvPr id="95" name="Picture 94" descr="A group of squares with blue and white stripes&#10;&#10;Description automatically generated">
              <a:extLst>
                <a:ext uri="{FF2B5EF4-FFF2-40B4-BE49-F238E27FC236}">
                  <a16:creationId xmlns:a16="http://schemas.microsoft.com/office/drawing/2014/main" id="{5CB4BE39-9A73-364F-CF1A-718B1637709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215376" y="4988562"/>
              <a:ext cx="3294835" cy="1636201"/>
            </a:xfrm>
            <a:prstGeom prst="rect">
              <a:avLst/>
            </a:prstGeom>
          </p:spPr>
        </p:pic>
        <p:sp>
          <p:nvSpPr>
            <p:cNvPr id="96" name="TextBox 95">
              <a:extLst>
                <a:ext uri="{FF2B5EF4-FFF2-40B4-BE49-F238E27FC236}">
                  <a16:creationId xmlns:a16="http://schemas.microsoft.com/office/drawing/2014/main" id="{820169F1-9197-ACA8-DEEE-7C5DBDD7E15D}"/>
                </a:ext>
              </a:extLst>
            </p:cNvPr>
            <p:cNvSpPr txBox="1"/>
            <p:nvPr/>
          </p:nvSpPr>
          <p:spPr>
            <a:xfrm>
              <a:off x="4031212" y="5557208"/>
              <a:ext cx="1663163" cy="276999"/>
            </a:xfrm>
            <a:prstGeom prst="rect">
              <a:avLst/>
            </a:prstGeom>
            <a:noFill/>
          </p:spPr>
          <p:txBody>
            <a:bodyPr wrap="square">
              <a:spAutoFit/>
            </a:bodyPr>
            <a:lstStyle/>
            <a:p>
              <a:pPr algn="l"/>
              <a:r>
                <a:rPr lang="en-GB" sz="1200" b="1" dirty="0">
                  <a:latin typeface="Arial" panose="020B0604020202020204" pitchFamily="34" charset="0"/>
                  <a:cs typeface="Arial" panose="020B0604020202020204" pitchFamily="34" charset="0"/>
                </a:rPr>
                <a:t>Home Emergency</a:t>
              </a:r>
              <a:endParaRPr lang="en-GB" sz="1200" dirty="0">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2FECD34A-C828-1F55-CE35-3E400D248882}"/>
                </a:ext>
              </a:extLst>
            </p:cNvPr>
            <p:cNvSpPr txBox="1"/>
            <p:nvPr/>
          </p:nvSpPr>
          <p:spPr>
            <a:xfrm>
              <a:off x="3581495" y="5849615"/>
              <a:ext cx="2562597" cy="430887"/>
            </a:xfrm>
            <a:prstGeom prst="rect">
              <a:avLst/>
            </a:prstGeom>
            <a:noFill/>
          </p:spPr>
          <p:txBody>
            <a:bodyPr wrap="square">
              <a:spAutoFit/>
            </a:bodyPr>
            <a:lstStyle/>
            <a:p>
              <a:pPr algn="ctr"/>
              <a:r>
                <a:rPr lang="en-GB" sz="1100" dirty="0">
                  <a:latin typeface="Arial" panose="020B0604020202020204" pitchFamily="34" charset="0"/>
                  <a:cs typeface="Arial" panose="020B0604020202020204" pitchFamily="34" charset="0"/>
                </a:rPr>
                <a:t>Covers the costs of urgent repairs in your home due to unexpected issues.</a:t>
              </a:r>
            </a:p>
          </p:txBody>
        </p:sp>
        <p:sp>
          <p:nvSpPr>
            <p:cNvPr id="98" name="Oval 97">
              <a:extLst>
                <a:ext uri="{FF2B5EF4-FFF2-40B4-BE49-F238E27FC236}">
                  <a16:creationId xmlns:a16="http://schemas.microsoft.com/office/drawing/2014/main" id="{83355453-3C3C-EB41-38B0-D976B2A932FA}"/>
                </a:ext>
              </a:extLst>
            </p:cNvPr>
            <p:cNvSpPr/>
            <p:nvPr/>
          </p:nvSpPr>
          <p:spPr>
            <a:xfrm>
              <a:off x="4516928" y="4888811"/>
              <a:ext cx="691731" cy="692240"/>
            </a:xfrm>
            <a:prstGeom prst="ellipse">
              <a:avLst/>
            </a:prstGeom>
            <a:solidFill>
              <a:schemeClr val="bg1"/>
            </a:solidFill>
            <a:ln w="28575">
              <a:solidFill>
                <a:srgbClr val="1E40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pic>
          <p:nvPicPr>
            <p:cNvPr id="103" name="Picture 102" descr="A blue house with a white triangle and a white exclamation mark&#10;&#10;Description automatically generated">
              <a:extLst>
                <a:ext uri="{FF2B5EF4-FFF2-40B4-BE49-F238E27FC236}">
                  <a16:creationId xmlns:a16="http://schemas.microsoft.com/office/drawing/2014/main" id="{57EB47E2-5FB0-F11A-2572-3FDD1A124C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8489" y="5042054"/>
              <a:ext cx="388608" cy="367670"/>
            </a:xfrm>
            <a:prstGeom prst="rect">
              <a:avLst/>
            </a:prstGeom>
          </p:spPr>
        </p:pic>
      </p:grpSp>
      <p:grpSp>
        <p:nvGrpSpPr>
          <p:cNvPr id="48" name="Group 47">
            <a:extLst>
              <a:ext uri="{FF2B5EF4-FFF2-40B4-BE49-F238E27FC236}">
                <a16:creationId xmlns:a16="http://schemas.microsoft.com/office/drawing/2014/main" id="{0D95026F-C6DE-1AFC-CCA6-6BE875907DCB}"/>
              </a:ext>
            </a:extLst>
          </p:cNvPr>
          <p:cNvGrpSpPr/>
          <p:nvPr/>
        </p:nvGrpSpPr>
        <p:grpSpPr>
          <a:xfrm>
            <a:off x="194432" y="1299557"/>
            <a:ext cx="3294835" cy="5316164"/>
            <a:chOff x="194432" y="1299557"/>
            <a:chExt cx="3294835" cy="5316164"/>
          </a:xfrm>
        </p:grpSpPr>
        <p:pic>
          <p:nvPicPr>
            <p:cNvPr id="6" name="Picture 5" descr="A group of squares with blue and white stripes&#10;&#10;Description automatically generated">
              <a:extLst>
                <a:ext uri="{FF2B5EF4-FFF2-40B4-BE49-F238E27FC236}">
                  <a16:creationId xmlns:a16="http://schemas.microsoft.com/office/drawing/2014/main" id="{5018D586-900C-7FA3-E03A-A1CB51EC022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94432" y="1420679"/>
              <a:ext cx="3294835" cy="1636201"/>
            </a:xfrm>
            <a:prstGeom prst="rect">
              <a:avLst/>
            </a:prstGeom>
          </p:spPr>
        </p:pic>
        <p:sp>
          <p:nvSpPr>
            <p:cNvPr id="7" name="TextBox 6">
              <a:extLst>
                <a:ext uri="{FF2B5EF4-FFF2-40B4-BE49-F238E27FC236}">
                  <a16:creationId xmlns:a16="http://schemas.microsoft.com/office/drawing/2014/main" id="{8FBDA5EA-13F2-F9AB-2A54-4E1B60018596}"/>
                </a:ext>
              </a:extLst>
            </p:cNvPr>
            <p:cNvSpPr txBox="1"/>
            <p:nvPr/>
          </p:nvSpPr>
          <p:spPr>
            <a:xfrm>
              <a:off x="1320605" y="1974354"/>
              <a:ext cx="1042489" cy="276999"/>
            </a:xfrm>
            <a:prstGeom prst="rect">
              <a:avLst/>
            </a:prstGeom>
            <a:noFill/>
          </p:spPr>
          <p:txBody>
            <a:bodyPr wrap="square">
              <a:spAutoFit/>
            </a:bodyPr>
            <a:lstStyle/>
            <a:p>
              <a:pPr algn="l"/>
              <a:r>
                <a:rPr lang="en-GB" sz="1200" b="1" dirty="0">
                  <a:latin typeface="Arial" panose="020B0604020202020204" pitchFamily="34" charset="0"/>
                  <a:cs typeface="Arial" panose="020B0604020202020204" pitchFamily="34" charset="0"/>
                </a:rPr>
                <a:t>Key Cover</a:t>
              </a:r>
              <a:endParaRPr lang="en-GB" sz="12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A2F18F9-D0D3-BE53-13A1-63B9D1C99A6F}"/>
                </a:ext>
              </a:extLst>
            </p:cNvPr>
            <p:cNvSpPr txBox="1"/>
            <p:nvPr/>
          </p:nvSpPr>
          <p:spPr>
            <a:xfrm>
              <a:off x="603506" y="2219835"/>
              <a:ext cx="2476687" cy="600164"/>
            </a:xfrm>
            <a:prstGeom prst="rect">
              <a:avLst/>
            </a:prstGeom>
            <a:noFill/>
          </p:spPr>
          <p:txBody>
            <a:bodyPr wrap="square">
              <a:spAutoFit/>
            </a:bodyPr>
            <a:lstStyle/>
            <a:p>
              <a:pPr algn="ctr"/>
              <a:r>
                <a:rPr lang="en-GB" sz="1100" dirty="0">
                  <a:latin typeface="Arial" panose="020B0604020202020204" pitchFamily="34" charset="0"/>
                  <a:cs typeface="Arial" panose="020B0604020202020204" pitchFamily="34" charset="0"/>
                </a:rPr>
                <a:t>Protects customers against the cost of replacing lost, damaged, or stolen keys.</a:t>
              </a:r>
            </a:p>
          </p:txBody>
        </p:sp>
        <p:grpSp>
          <p:nvGrpSpPr>
            <p:cNvPr id="47" name="Group 46">
              <a:extLst>
                <a:ext uri="{FF2B5EF4-FFF2-40B4-BE49-F238E27FC236}">
                  <a16:creationId xmlns:a16="http://schemas.microsoft.com/office/drawing/2014/main" id="{C41255A0-14E2-025F-F285-95C5440B59E2}"/>
                </a:ext>
              </a:extLst>
            </p:cNvPr>
            <p:cNvGrpSpPr/>
            <p:nvPr/>
          </p:nvGrpSpPr>
          <p:grpSpPr>
            <a:xfrm>
              <a:off x="1495984" y="1299557"/>
              <a:ext cx="691731" cy="692240"/>
              <a:chOff x="1522954" y="1299557"/>
              <a:chExt cx="691731" cy="692240"/>
            </a:xfrm>
          </p:grpSpPr>
          <p:sp>
            <p:nvSpPr>
              <p:cNvPr id="15" name="Oval 14">
                <a:extLst>
                  <a:ext uri="{FF2B5EF4-FFF2-40B4-BE49-F238E27FC236}">
                    <a16:creationId xmlns:a16="http://schemas.microsoft.com/office/drawing/2014/main" id="{E61A6806-CA7A-AB2A-060A-B855444D687F}"/>
                  </a:ext>
                </a:extLst>
              </p:cNvPr>
              <p:cNvSpPr/>
              <p:nvPr/>
            </p:nvSpPr>
            <p:spPr>
              <a:xfrm>
                <a:off x="1522954" y="1299557"/>
                <a:ext cx="691731" cy="692240"/>
              </a:xfrm>
              <a:prstGeom prst="ellipse">
                <a:avLst/>
              </a:prstGeom>
              <a:solidFill>
                <a:schemeClr val="bg1"/>
              </a:solidFill>
              <a:ln w="28575">
                <a:solidFill>
                  <a:srgbClr val="1E40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pic>
            <p:nvPicPr>
              <p:cNvPr id="16" name="Picture 15" descr="Icon&#10;&#10;Description automatically generated">
                <a:extLst>
                  <a:ext uri="{FF2B5EF4-FFF2-40B4-BE49-F238E27FC236}">
                    <a16:creationId xmlns:a16="http://schemas.microsoft.com/office/drawing/2014/main" id="{19888E7D-467B-1F25-D889-8F3FC4387C6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93493" y="1519619"/>
                <a:ext cx="350653" cy="311143"/>
              </a:xfrm>
              <a:prstGeom prst="rect">
                <a:avLst/>
              </a:prstGeom>
            </p:spPr>
          </p:pic>
        </p:grpSp>
        <p:pic>
          <p:nvPicPr>
            <p:cNvPr id="29" name="Picture 28" descr="A group of squares with blue and white stripes&#10;&#10;Description automatically generated">
              <a:extLst>
                <a:ext uri="{FF2B5EF4-FFF2-40B4-BE49-F238E27FC236}">
                  <a16:creationId xmlns:a16="http://schemas.microsoft.com/office/drawing/2014/main" id="{0F287ABB-5BC2-608A-CCEE-CAC2BD05C5F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94432" y="3243568"/>
              <a:ext cx="3294835" cy="1636201"/>
            </a:xfrm>
            <a:prstGeom prst="rect">
              <a:avLst/>
            </a:prstGeom>
          </p:spPr>
        </p:pic>
        <p:sp>
          <p:nvSpPr>
            <p:cNvPr id="30" name="TextBox 29">
              <a:extLst>
                <a:ext uri="{FF2B5EF4-FFF2-40B4-BE49-F238E27FC236}">
                  <a16:creationId xmlns:a16="http://schemas.microsoft.com/office/drawing/2014/main" id="{05B791E0-658C-2448-D1E1-852201C1B8A7}"/>
                </a:ext>
              </a:extLst>
            </p:cNvPr>
            <p:cNvSpPr txBox="1"/>
            <p:nvPr/>
          </p:nvSpPr>
          <p:spPr>
            <a:xfrm>
              <a:off x="1010268" y="3812214"/>
              <a:ext cx="1663163" cy="276999"/>
            </a:xfrm>
            <a:prstGeom prst="rect">
              <a:avLst/>
            </a:prstGeom>
            <a:noFill/>
          </p:spPr>
          <p:txBody>
            <a:bodyPr wrap="square">
              <a:spAutoFit/>
            </a:bodyPr>
            <a:lstStyle/>
            <a:p>
              <a:pPr algn="l"/>
              <a:r>
                <a:rPr lang="en-GB" sz="1200" b="1" dirty="0">
                  <a:latin typeface="Arial" panose="020B0604020202020204" pitchFamily="34" charset="0"/>
                  <a:cs typeface="Arial" panose="020B0604020202020204" pitchFamily="34" charset="0"/>
                </a:rPr>
                <a:t>Furniture Warranty</a:t>
              </a:r>
              <a:endParaRPr lang="en-GB" sz="120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44C7604C-233F-2B98-D629-26F1DD180249}"/>
                </a:ext>
              </a:extLst>
            </p:cNvPr>
            <p:cNvSpPr txBox="1"/>
            <p:nvPr/>
          </p:nvSpPr>
          <p:spPr>
            <a:xfrm>
              <a:off x="560551" y="4104621"/>
              <a:ext cx="2562597" cy="600164"/>
            </a:xfrm>
            <a:prstGeom prst="rect">
              <a:avLst/>
            </a:prstGeom>
            <a:noFill/>
          </p:spPr>
          <p:txBody>
            <a:bodyPr wrap="square">
              <a:spAutoFit/>
            </a:bodyPr>
            <a:lstStyle/>
            <a:p>
              <a:pPr algn="ctr"/>
              <a:r>
                <a:rPr lang="en-GB" sz="1100" dirty="0">
                  <a:latin typeface="Arial" panose="020B0604020202020204" pitchFamily="34" charset="0"/>
                  <a:cs typeface="Arial" panose="020B0604020202020204" pitchFamily="34" charset="0"/>
                </a:rPr>
                <a:t>Protection against defects and damage that may occur to the furniture during the warranty period.</a:t>
              </a:r>
            </a:p>
          </p:txBody>
        </p:sp>
        <p:sp>
          <p:nvSpPr>
            <p:cNvPr id="85" name="Oval 84">
              <a:extLst>
                <a:ext uri="{FF2B5EF4-FFF2-40B4-BE49-F238E27FC236}">
                  <a16:creationId xmlns:a16="http://schemas.microsoft.com/office/drawing/2014/main" id="{D624A6F4-A1FE-9982-9F25-86DC00436752}"/>
                </a:ext>
              </a:extLst>
            </p:cNvPr>
            <p:cNvSpPr/>
            <p:nvPr/>
          </p:nvSpPr>
          <p:spPr>
            <a:xfrm>
              <a:off x="1495984" y="3143817"/>
              <a:ext cx="691731" cy="692240"/>
            </a:xfrm>
            <a:prstGeom prst="ellipse">
              <a:avLst/>
            </a:prstGeom>
            <a:solidFill>
              <a:schemeClr val="bg1"/>
            </a:solidFill>
            <a:ln w="28575">
              <a:solidFill>
                <a:srgbClr val="1E40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pic>
          <p:nvPicPr>
            <p:cNvPr id="86" name="Picture 85" descr="Icon&#10;&#10;Description automatically generated">
              <a:extLst>
                <a:ext uri="{FF2B5EF4-FFF2-40B4-BE49-F238E27FC236}">
                  <a16:creationId xmlns:a16="http://schemas.microsoft.com/office/drawing/2014/main" id="{2C191D5E-3A96-E5CE-8C47-9A94F5AF35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97255" y="3257978"/>
              <a:ext cx="489188" cy="489188"/>
            </a:xfrm>
            <a:prstGeom prst="rect">
              <a:avLst/>
            </a:prstGeom>
          </p:spPr>
        </p:pic>
        <p:pic>
          <p:nvPicPr>
            <p:cNvPr id="91" name="Picture 90" descr="A group of squares with blue and white stripes&#10;&#10;Description automatically generated">
              <a:extLst>
                <a:ext uri="{FF2B5EF4-FFF2-40B4-BE49-F238E27FC236}">
                  <a16:creationId xmlns:a16="http://schemas.microsoft.com/office/drawing/2014/main" id="{D9744872-DA2F-62AC-7816-992BBC34352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94432" y="4979520"/>
              <a:ext cx="3294835" cy="1636201"/>
            </a:xfrm>
            <a:prstGeom prst="rect">
              <a:avLst/>
            </a:prstGeom>
          </p:spPr>
        </p:pic>
        <p:sp>
          <p:nvSpPr>
            <p:cNvPr id="92" name="TextBox 91">
              <a:extLst>
                <a:ext uri="{FF2B5EF4-FFF2-40B4-BE49-F238E27FC236}">
                  <a16:creationId xmlns:a16="http://schemas.microsoft.com/office/drawing/2014/main" id="{F6096416-274B-8F18-1660-C116C4560F55}"/>
                </a:ext>
              </a:extLst>
            </p:cNvPr>
            <p:cNvSpPr txBox="1"/>
            <p:nvPr/>
          </p:nvSpPr>
          <p:spPr>
            <a:xfrm>
              <a:off x="1010268" y="5548166"/>
              <a:ext cx="1663163" cy="276999"/>
            </a:xfrm>
            <a:prstGeom prst="rect">
              <a:avLst/>
            </a:prstGeom>
            <a:noFill/>
          </p:spPr>
          <p:txBody>
            <a:bodyPr wrap="square">
              <a:spAutoFit/>
            </a:bodyPr>
            <a:lstStyle/>
            <a:p>
              <a:pPr algn="l"/>
              <a:r>
                <a:rPr lang="en-GB" sz="1200" b="1" dirty="0">
                  <a:latin typeface="Arial" panose="020B0604020202020204" pitchFamily="34" charset="0"/>
                  <a:cs typeface="Arial" panose="020B0604020202020204" pitchFamily="34" charset="0"/>
                </a:rPr>
                <a:t>Rent Guarantee</a:t>
              </a:r>
              <a:endParaRPr lang="en-GB" sz="1200" dirty="0">
                <a:latin typeface="Arial" panose="020B0604020202020204" pitchFamily="34" charset="0"/>
                <a:cs typeface="Arial" panose="020B0604020202020204" pitchFamily="34" charset="0"/>
              </a:endParaRPr>
            </a:p>
          </p:txBody>
        </p:sp>
        <p:sp>
          <p:nvSpPr>
            <p:cNvPr id="93" name="TextBox 92">
              <a:extLst>
                <a:ext uri="{FF2B5EF4-FFF2-40B4-BE49-F238E27FC236}">
                  <a16:creationId xmlns:a16="http://schemas.microsoft.com/office/drawing/2014/main" id="{9A47417C-AC9F-7287-7C27-52F42DAEE0B1}"/>
                </a:ext>
              </a:extLst>
            </p:cNvPr>
            <p:cNvSpPr txBox="1"/>
            <p:nvPr/>
          </p:nvSpPr>
          <p:spPr>
            <a:xfrm>
              <a:off x="560551" y="5840573"/>
              <a:ext cx="2562597" cy="600164"/>
            </a:xfrm>
            <a:prstGeom prst="rect">
              <a:avLst/>
            </a:prstGeom>
            <a:noFill/>
          </p:spPr>
          <p:txBody>
            <a:bodyPr wrap="square">
              <a:spAutoFit/>
            </a:bodyPr>
            <a:lstStyle/>
            <a:p>
              <a:pPr algn="ctr"/>
              <a:r>
                <a:rPr lang="en-GB" sz="1100" dirty="0">
                  <a:latin typeface="Arial" panose="020B0604020202020204" pitchFamily="34" charset="0"/>
                  <a:cs typeface="Arial" panose="020B0604020202020204" pitchFamily="34" charset="0"/>
                </a:rPr>
                <a:t>Landlord protection against the loss of rental income if tenants fail to pay their rent.  </a:t>
              </a:r>
            </a:p>
          </p:txBody>
        </p:sp>
        <p:sp>
          <p:nvSpPr>
            <p:cNvPr id="94" name="Oval 93">
              <a:extLst>
                <a:ext uri="{FF2B5EF4-FFF2-40B4-BE49-F238E27FC236}">
                  <a16:creationId xmlns:a16="http://schemas.microsoft.com/office/drawing/2014/main" id="{CE8E67F4-2136-86FA-AD95-6BA7E6D8CD20}"/>
                </a:ext>
              </a:extLst>
            </p:cNvPr>
            <p:cNvSpPr/>
            <p:nvPr/>
          </p:nvSpPr>
          <p:spPr>
            <a:xfrm>
              <a:off x="1495984" y="4879769"/>
              <a:ext cx="691731" cy="692240"/>
            </a:xfrm>
            <a:prstGeom prst="ellipse">
              <a:avLst/>
            </a:prstGeom>
            <a:solidFill>
              <a:schemeClr val="bg1"/>
            </a:solidFill>
            <a:ln w="28575">
              <a:solidFill>
                <a:srgbClr val="1E40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pic>
          <p:nvPicPr>
            <p:cNvPr id="105" name="Picture 104" descr="A blue house with a white shield on the top&#10;&#10;Description automatically generated">
              <a:extLst>
                <a:ext uri="{FF2B5EF4-FFF2-40B4-BE49-F238E27FC236}">
                  <a16:creationId xmlns:a16="http://schemas.microsoft.com/office/drawing/2014/main" id="{7B7DC425-115B-4ACF-221E-6C268849D9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5735" y="4988562"/>
              <a:ext cx="472228" cy="446840"/>
            </a:xfrm>
            <a:prstGeom prst="rect">
              <a:avLst/>
            </a:prstGeom>
          </p:spPr>
        </p:pic>
      </p:grpSp>
      <p:sp>
        <p:nvSpPr>
          <p:cNvPr id="39" name="Slide Number Placeholder 38">
            <a:extLst>
              <a:ext uri="{FF2B5EF4-FFF2-40B4-BE49-F238E27FC236}">
                <a16:creationId xmlns:a16="http://schemas.microsoft.com/office/drawing/2014/main" id="{37C49C50-DDC1-A045-A796-91CCB0872AC5}"/>
              </a:ext>
            </a:extLst>
          </p:cNvPr>
          <p:cNvSpPr>
            <a:spLocks noGrp="1"/>
          </p:cNvSpPr>
          <p:nvPr>
            <p:ph type="sldNum" sz="quarter" idx="12"/>
          </p:nvPr>
        </p:nvSpPr>
        <p:spPr>
          <a:xfrm>
            <a:off x="9425460" y="6506478"/>
            <a:ext cx="2743200" cy="365125"/>
          </a:xfrm>
        </p:spPr>
        <p:txBody>
          <a:bodyPr/>
          <a:lstStyle/>
          <a:p>
            <a:fld id="{0175BF80-9736-4B37-AEFE-9C04AE005077}" type="slidenum">
              <a:rPr lang="en-GB" smtClean="0">
                <a:solidFill>
                  <a:schemeClr val="bg1"/>
                </a:solidFill>
              </a:rPr>
              <a:t>9</a:t>
            </a:fld>
            <a:endParaRPr lang="en-GB" dirty="0">
              <a:solidFill>
                <a:schemeClr val="bg1"/>
              </a:solidFill>
            </a:endParaRPr>
          </a:p>
        </p:txBody>
      </p:sp>
      <p:grpSp>
        <p:nvGrpSpPr>
          <p:cNvPr id="50" name="Group 49">
            <a:extLst>
              <a:ext uri="{FF2B5EF4-FFF2-40B4-BE49-F238E27FC236}">
                <a16:creationId xmlns:a16="http://schemas.microsoft.com/office/drawing/2014/main" id="{40B40174-428D-5472-F778-6482F48F9740}"/>
              </a:ext>
            </a:extLst>
          </p:cNvPr>
          <p:cNvGrpSpPr/>
          <p:nvPr/>
        </p:nvGrpSpPr>
        <p:grpSpPr>
          <a:xfrm>
            <a:off x="6819220" y="1273655"/>
            <a:ext cx="3294835" cy="5269638"/>
            <a:chOff x="6191102" y="1343192"/>
            <a:chExt cx="3294835" cy="5269638"/>
          </a:xfrm>
        </p:grpSpPr>
        <p:pic>
          <p:nvPicPr>
            <p:cNvPr id="2" name="Picture 1" descr="A group of squares with blue and white stripes&#10;&#10;Description automatically generated">
              <a:extLst>
                <a:ext uri="{FF2B5EF4-FFF2-40B4-BE49-F238E27FC236}">
                  <a16:creationId xmlns:a16="http://schemas.microsoft.com/office/drawing/2014/main" id="{F998D956-9596-D51E-3174-EDA33DF6CAF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91102" y="1449313"/>
              <a:ext cx="3294835" cy="1636201"/>
            </a:xfrm>
            <a:prstGeom prst="rect">
              <a:avLst/>
            </a:prstGeom>
          </p:spPr>
        </p:pic>
        <p:sp>
          <p:nvSpPr>
            <p:cNvPr id="13" name="TextBox 12">
              <a:extLst>
                <a:ext uri="{FF2B5EF4-FFF2-40B4-BE49-F238E27FC236}">
                  <a16:creationId xmlns:a16="http://schemas.microsoft.com/office/drawing/2014/main" id="{F63036A4-4599-FCC4-93FE-7BE7969C9498}"/>
                </a:ext>
              </a:extLst>
            </p:cNvPr>
            <p:cNvSpPr txBox="1"/>
            <p:nvPr/>
          </p:nvSpPr>
          <p:spPr>
            <a:xfrm>
              <a:off x="7022157" y="2004600"/>
              <a:ext cx="1632725" cy="276999"/>
            </a:xfrm>
            <a:prstGeom prst="rect">
              <a:avLst/>
            </a:prstGeom>
            <a:noFill/>
          </p:spPr>
          <p:txBody>
            <a:bodyPr wrap="square" anchor="t">
              <a:spAutoFit/>
            </a:bodyPr>
            <a:lstStyle/>
            <a:p>
              <a:pPr algn="l"/>
              <a:r>
                <a:rPr lang="en-GB" sz="1200" b="1" dirty="0">
                  <a:latin typeface="Arial" panose="020B0604020202020204" pitchFamily="34" charset="0"/>
                  <a:cs typeface="Arial" panose="020B0604020202020204" pitchFamily="34" charset="0"/>
                </a:rPr>
                <a:t>Cycle Insurance</a:t>
              </a:r>
              <a:endParaRPr lang="en-GB" sz="12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D95BAEA-6EB2-92B8-8DE4-135951BB9290}"/>
                </a:ext>
              </a:extLst>
            </p:cNvPr>
            <p:cNvSpPr txBox="1"/>
            <p:nvPr/>
          </p:nvSpPr>
          <p:spPr>
            <a:xfrm>
              <a:off x="6507403" y="2259975"/>
              <a:ext cx="2662233" cy="600164"/>
            </a:xfrm>
            <a:prstGeom prst="rect">
              <a:avLst/>
            </a:prstGeom>
            <a:noFill/>
          </p:spPr>
          <p:txBody>
            <a:bodyPr wrap="square" anchor="t">
              <a:spAutoFit/>
            </a:bodyPr>
            <a:lstStyle/>
            <a:p>
              <a:pPr algn="ctr"/>
              <a:r>
                <a:rPr lang="en-GB" sz="1100" dirty="0">
                  <a:latin typeface="Arial" panose="020B0604020202020204" pitchFamily="34" charset="0"/>
                  <a:cs typeface="Arial" panose="020B0604020202020204" pitchFamily="34" charset="0"/>
                </a:rPr>
                <a:t>Covers the cost of repairing or replacing a bicycle in the event of theft or accidental damage.</a:t>
              </a:r>
            </a:p>
          </p:txBody>
        </p:sp>
        <p:sp>
          <p:nvSpPr>
            <p:cNvPr id="22" name="Oval 21">
              <a:extLst>
                <a:ext uri="{FF2B5EF4-FFF2-40B4-BE49-F238E27FC236}">
                  <a16:creationId xmlns:a16="http://schemas.microsoft.com/office/drawing/2014/main" id="{DF991C10-395B-55C2-31C2-64359B2F7D98}"/>
                </a:ext>
              </a:extLst>
            </p:cNvPr>
            <p:cNvSpPr/>
            <p:nvPr/>
          </p:nvSpPr>
          <p:spPr>
            <a:xfrm>
              <a:off x="7492654" y="1343192"/>
              <a:ext cx="691731" cy="692240"/>
            </a:xfrm>
            <a:prstGeom prst="ellipse">
              <a:avLst/>
            </a:prstGeom>
            <a:solidFill>
              <a:schemeClr val="bg1"/>
            </a:solidFill>
            <a:ln w="28575">
              <a:solidFill>
                <a:srgbClr val="1E40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pic>
          <p:nvPicPr>
            <p:cNvPr id="23" name="Picture 22" descr="Icon&#10;&#10;Description automatically generated">
              <a:extLst>
                <a:ext uri="{FF2B5EF4-FFF2-40B4-BE49-F238E27FC236}">
                  <a16:creationId xmlns:a16="http://schemas.microsoft.com/office/drawing/2014/main" id="{A8F6687C-35D4-9ED4-3252-8516022D1BD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71800" y="1445512"/>
              <a:ext cx="533439" cy="533439"/>
            </a:xfrm>
            <a:prstGeom prst="rect">
              <a:avLst/>
            </a:prstGeom>
          </p:spPr>
        </p:pic>
        <p:pic>
          <p:nvPicPr>
            <p:cNvPr id="27" name="Picture 26" descr="A group of squares with blue and white stripes&#10;&#10;Description automatically generated">
              <a:extLst>
                <a:ext uri="{FF2B5EF4-FFF2-40B4-BE49-F238E27FC236}">
                  <a16:creationId xmlns:a16="http://schemas.microsoft.com/office/drawing/2014/main" id="{B126037F-2026-8376-BF35-072E407FB87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91102" y="3292771"/>
              <a:ext cx="3294835" cy="1636201"/>
            </a:xfrm>
            <a:prstGeom prst="rect">
              <a:avLst/>
            </a:prstGeom>
          </p:spPr>
        </p:pic>
        <p:sp>
          <p:nvSpPr>
            <p:cNvPr id="83" name="TextBox 82">
              <a:extLst>
                <a:ext uri="{FF2B5EF4-FFF2-40B4-BE49-F238E27FC236}">
                  <a16:creationId xmlns:a16="http://schemas.microsoft.com/office/drawing/2014/main" id="{B56BE414-D659-C8D5-A496-69DB93ACE956}"/>
                </a:ext>
              </a:extLst>
            </p:cNvPr>
            <p:cNvSpPr txBox="1"/>
            <p:nvPr/>
          </p:nvSpPr>
          <p:spPr>
            <a:xfrm>
              <a:off x="6521238" y="3828762"/>
              <a:ext cx="2634562" cy="276999"/>
            </a:xfrm>
            <a:prstGeom prst="rect">
              <a:avLst/>
            </a:prstGeom>
            <a:noFill/>
          </p:spPr>
          <p:txBody>
            <a:bodyPr wrap="square">
              <a:spAutoFit/>
            </a:bodyPr>
            <a:lstStyle/>
            <a:p>
              <a:pPr algn="l"/>
              <a:r>
                <a:rPr lang="en-GB" sz="1200" b="1" dirty="0">
                  <a:latin typeface="Arial" panose="020B0604020202020204" pitchFamily="34" charset="0"/>
                  <a:cs typeface="Arial" panose="020B0604020202020204" pitchFamily="34" charset="0"/>
                </a:rPr>
                <a:t>Helmet &amp; Leathers Insurance</a:t>
              </a:r>
              <a:endParaRPr lang="en-GB" sz="1200" dirty="0">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EA26ED87-9687-1AE6-FAF9-3E24E9DB4D60}"/>
                </a:ext>
              </a:extLst>
            </p:cNvPr>
            <p:cNvSpPr txBox="1"/>
            <p:nvPr/>
          </p:nvSpPr>
          <p:spPr>
            <a:xfrm>
              <a:off x="6521238" y="4085368"/>
              <a:ext cx="2634562" cy="600164"/>
            </a:xfrm>
            <a:prstGeom prst="rect">
              <a:avLst/>
            </a:prstGeom>
            <a:noFill/>
          </p:spPr>
          <p:txBody>
            <a:bodyPr wrap="square">
              <a:spAutoFit/>
            </a:bodyPr>
            <a:lstStyle/>
            <a:p>
              <a:pPr algn="ctr"/>
              <a:r>
                <a:rPr lang="en-GB" sz="1100" dirty="0">
                  <a:latin typeface="Arial" panose="020B0604020202020204" pitchFamily="34" charset="0"/>
                  <a:cs typeface="Arial" panose="020B0604020202020204" pitchFamily="34" charset="0"/>
                </a:rPr>
                <a:t>Designed to provide coverage for the protective gear worn by motorcyclists in the event of damage or loss.</a:t>
              </a:r>
            </a:p>
          </p:txBody>
        </p:sp>
        <p:sp>
          <p:nvSpPr>
            <p:cNvPr id="89" name="Oval 88">
              <a:extLst>
                <a:ext uri="{FF2B5EF4-FFF2-40B4-BE49-F238E27FC236}">
                  <a16:creationId xmlns:a16="http://schemas.microsoft.com/office/drawing/2014/main" id="{6A96D6C6-CECE-F35A-A37F-89859DBDEAD1}"/>
                </a:ext>
              </a:extLst>
            </p:cNvPr>
            <p:cNvSpPr/>
            <p:nvPr/>
          </p:nvSpPr>
          <p:spPr>
            <a:xfrm>
              <a:off x="7492654" y="3180942"/>
              <a:ext cx="691731" cy="692240"/>
            </a:xfrm>
            <a:prstGeom prst="ellipse">
              <a:avLst/>
            </a:prstGeom>
            <a:solidFill>
              <a:schemeClr val="bg1"/>
            </a:solidFill>
            <a:ln w="28575">
              <a:solidFill>
                <a:srgbClr val="1E40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pic>
          <p:nvPicPr>
            <p:cNvPr id="90" name="Picture 89" descr="Shape&#10;&#10;Description automatically generated with low confidence">
              <a:extLst>
                <a:ext uri="{FF2B5EF4-FFF2-40B4-BE49-F238E27FC236}">
                  <a16:creationId xmlns:a16="http://schemas.microsoft.com/office/drawing/2014/main" id="{68366C4D-D7CC-34FD-7681-41760444C49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75026" y="3366348"/>
              <a:ext cx="326987" cy="300940"/>
            </a:xfrm>
            <a:prstGeom prst="rect">
              <a:avLst/>
            </a:prstGeom>
          </p:spPr>
        </p:pic>
        <p:grpSp>
          <p:nvGrpSpPr>
            <p:cNvPr id="41" name="Group 40">
              <a:extLst>
                <a:ext uri="{FF2B5EF4-FFF2-40B4-BE49-F238E27FC236}">
                  <a16:creationId xmlns:a16="http://schemas.microsoft.com/office/drawing/2014/main" id="{13DE6EDC-A5AE-3E79-FBBA-7BA080426611}"/>
                </a:ext>
              </a:extLst>
            </p:cNvPr>
            <p:cNvGrpSpPr/>
            <p:nvPr/>
          </p:nvGrpSpPr>
          <p:grpSpPr>
            <a:xfrm>
              <a:off x="6191102" y="4876878"/>
              <a:ext cx="3294835" cy="1735952"/>
              <a:chOff x="198796" y="3143817"/>
              <a:chExt cx="3294835" cy="1735952"/>
            </a:xfrm>
          </p:grpSpPr>
          <p:pic>
            <p:nvPicPr>
              <p:cNvPr id="42" name="Picture 41" descr="A group of squares with blue and white stripes&#10;&#10;Description automatically generated">
                <a:extLst>
                  <a:ext uri="{FF2B5EF4-FFF2-40B4-BE49-F238E27FC236}">
                    <a16:creationId xmlns:a16="http://schemas.microsoft.com/office/drawing/2014/main" id="{B4132478-B275-CAFF-92F4-5F28CFAD88F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98796" y="3243568"/>
                <a:ext cx="3294835" cy="1636201"/>
              </a:xfrm>
              <a:prstGeom prst="rect">
                <a:avLst/>
              </a:prstGeom>
            </p:spPr>
          </p:pic>
          <p:sp>
            <p:nvSpPr>
              <p:cNvPr id="43" name="TextBox 42">
                <a:extLst>
                  <a:ext uri="{FF2B5EF4-FFF2-40B4-BE49-F238E27FC236}">
                    <a16:creationId xmlns:a16="http://schemas.microsoft.com/office/drawing/2014/main" id="{F38A8989-5590-0AE2-3B30-C124CBAFC4B0}"/>
                  </a:ext>
                </a:extLst>
              </p:cNvPr>
              <p:cNvSpPr txBox="1"/>
              <p:nvPr/>
            </p:nvSpPr>
            <p:spPr>
              <a:xfrm>
                <a:off x="1389258" y="3818547"/>
                <a:ext cx="913904" cy="276999"/>
              </a:xfrm>
              <a:prstGeom prst="rect">
                <a:avLst/>
              </a:prstGeom>
              <a:noFill/>
            </p:spPr>
            <p:txBody>
              <a:bodyPr wrap="square">
                <a:spAutoFit/>
              </a:bodyPr>
              <a:lstStyle/>
              <a:p>
                <a:pPr algn="l"/>
                <a:r>
                  <a:rPr lang="en-GB" sz="1200" b="1" dirty="0">
                    <a:latin typeface="Arial" panose="020B0604020202020204" pitchFamily="34" charset="0"/>
                    <a:cs typeface="Arial" panose="020B0604020202020204" pitchFamily="34" charset="0"/>
                  </a:rPr>
                  <a:t>Caravan</a:t>
                </a:r>
                <a:endParaRPr lang="en-GB" sz="1200" dirty="0">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7A261F56-5CAD-EFAF-EBD8-58C1E2960A8C}"/>
                  </a:ext>
                </a:extLst>
              </p:cNvPr>
              <p:cNvSpPr txBox="1"/>
              <p:nvPr/>
            </p:nvSpPr>
            <p:spPr>
              <a:xfrm>
                <a:off x="564912" y="4104621"/>
                <a:ext cx="2562597" cy="430887"/>
              </a:xfrm>
              <a:prstGeom prst="rect">
                <a:avLst/>
              </a:prstGeom>
              <a:noFill/>
            </p:spPr>
            <p:txBody>
              <a:bodyPr wrap="square">
                <a:spAutoFit/>
              </a:bodyPr>
              <a:lstStyle/>
              <a:p>
                <a:pPr algn="ctr"/>
                <a:r>
                  <a:rPr lang="en-GB" sz="1100" dirty="0">
                    <a:latin typeface="Arial" panose="020B0604020202020204" pitchFamily="34" charset="0"/>
                    <a:cs typeface="Arial" panose="020B0604020202020204" pitchFamily="34" charset="0"/>
                  </a:rPr>
                  <a:t>Protects your caravan against various risks and potential damages .</a:t>
                </a:r>
              </a:p>
            </p:txBody>
          </p:sp>
          <p:sp>
            <p:nvSpPr>
              <p:cNvPr id="45" name="Oval 44">
                <a:extLst>
                  <a:ext uri="{FF2B5EF4-FFF2-40B4-BE49-F238E27FC236}">
                    <a16:creationId xmlns:a16="http://schemas.microsoft.com/office/drawing/2014/main" id="{2D8A0679-613F-FE82-610B-60F8AB928553}"/>
                  </a:ext>
                </a:extLst>
              </p:cNvPr>
              <p:cNvSpPr/>
              <p:nvPr/>
            </p:nvSpPr>
            <p:spPr>
              <a:xfrm>
                <a:off x="1488314" y="3143817"/>
                <a:ext cx="691731" cy="692240"/>
              </a:xfrm>
              <a:prstGeom prst="ellipse">
                <a:avLst/>
              </a:prstGeom>
              <a:solidFill>
                <a:schemeClr val="bg1"/>
              </a:solidFill>
              <a:ln w="28575">
                <a:solidFill>
                  <a:srgbClr val="1E40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pic>
            <p:nvPicPr>
              <p:cNvPr id="46" name="Picture 45" descr="A blue and white trailer&#10;&#10;Description automatically generated">
                <a:extLst>
                  <a:ext uri="{FF2B5EF4-FFF2-40B4-BE49-F238E27FC236}">
                    <a16:creationId xmlns:a16="http://schemas.microsoft.com/office/drawing/2014/main" id="{C6AF2153-C536-B8EE-CF76-0DCD8899BB7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95145" y="3265825"/>
                <a:ext cx="468324" cy="468324"/>
              </a:xfrm>
              <a:prstGeom prst="rect">
                <a:avLst/>
              </a:prstGeom>
            </p:spPr>
          </p:pic>
        </p:grpSp>
      </p:grpSp>
    </p:spTree>
    <p:extLst>
      <p:ext uri="{BB962C8B-B14F-4D97-AF65-F5344CB8AC3E}">
        <p14:creationId xmlns:p14="http://schemas.microsoft.com/office/powerpoint/2010/main" val="35857401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7504</TotalTime>
  <Words>2261</Words>
  <Application>Microsoft Office PowerPoint</Application>
  <PresentationFormat>Widescreen</PresentationFormat>
  <Paragraphs>286</Paragraphs>
  <Slides>16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Isaac Shaw</dc:creator>
  <cp:lastModifiedBy>Claudia Coote</cp:lastModifiedBy>
  <cp:revision>70</cp:revision>
  <dcterms:created xsi:type="dcterms:W3CDTF">2024-08-12T09:55:36Z</dcterms:created>
  <dcterms:modified xsi:type="dcterms:W3CDTF">2026-02-02T12:24:17Z</dcterms:modified>
</cp:coreProperties>
</file>